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5" r:id="rId4"/>
    <p:sldId id="258" r:id="rId5"/>
    <p:sldId id="266" r:id="rId6"/>
    <p:sldId id="260" r:id="rId7"/>
    <p:sldId id="261" r:id="rId8"/>
    <p:sldId id="262" r:id="rId9"/>
    <p:sldId id="263" r:id="rId10"/>
    <p:sldId id="264"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02"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A233E52-3C93-4D3B-A8B5-B5241D83DF69}" type="datetimeFigureOut">
              <a:rPr lang="id-ID" smtClean="0"/>
              <a:pPr/>
              <a:t>30/09/2013</a:t>
            </a:fld>
            <a:endParaRPr lang="id-ID"/>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d-ID"/>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FF5A19C-0336-4F50-BBDA-24CF6DAF749A}"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33E52-3C93-4D3B-A8B5-B5241D83DF69}" type="datetimeFigureOut">
              <a:rPr lang="id-ID" smtClean="0"/>
              <a:pPr/>
              <a:t>30/09/2013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FF5A19C-0336-4F50-BBDA-24CF6DAF749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A233E52-3C93-4D3B-A8B5-B5241D83DF69}" type="datetimeFigureOut">
              <a:rPr lang="id-ID" smtClean="0"/>
              <a:pPr/>
              <a:t>30/09/2013</a:t>
            </a:fld>
            <a:endParaRPr lang="id-ID"/>
          </a:p>
        </p:txBody>
      </p:sp>
      <p:sp>
        <p:nvSpPr>
          <p:cNvPr id="5" name="Footer Placeholder 4"/>
          <p:cNvSpPr>
            <a:spLocks noGrp="1"/>
          </p:cNvSpPr>
          <p:nvPr>
            <p:ph type="ftr" sz="quarter" idx="11"/>
          </p:nvPr>
        </p:nvSpPr>
        <p:spPr>
          <a:xfrm>
            <a:off x="457201" y="6248207"/>
            <a:ext cx="5573483" cy="365125"/>
          </a:xfrm>
        </p:spPr>
        <p:txBody>
          <a:bodyPr/>
          <a:lstStyle/>
          <a:p>
            <a:endParaRPr lang="id-ID"/>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FF5A19C-0336-4F50-BBDA-24CF6DAF749A}"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A233E52-3C93-4D3B-A8B5-B5241D83DF69}" type="datetimeFigureOut">
              <a:rPr lang="id-ID" smtClean="0"/>
              <a:pPr/>
              <a:t>30/09/2013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FF5A19C-0336-4F50-BBDA-24CF6DAF749A}" type="slidenum">
              <a:rPr lang="id-ID" smtClean="0"/>
              <a:pPr/>
              <a:t>‹#›</a:t>
            </a:fld>
            <a:endParaRPr lang="id-ID"/>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A233E52-3C93-4D3B-A8B5-B5241D83DF69}" type="datetimeFigureOut">
              <a:rPr lang="id-ID" smtClean="0"/>
              <a:pPr/>
              <a:t>30/09/2013</a:t>
            </a:fld>
            <a:endParaRPr lang="id-ID"/>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FF5A19C-0336-4F50-BBDA-24CF6DAF749A}" type="slidenum">
              <a:rPr lang="id-ID" smtClean="0"/>
              <a:pPr/>
              <a:t>‹#›</a:t>
            </a:fld>
            <a:endParaRPr lang="id-ID"/>
          </a:p>
        </p:txBody>
      </p:sp>
      <p:sp>
        <p:nvSpPr>
          <p:cNvPr id="14" name="Footer Placeholder 13"/>
          <p:cNvSpPr>
            <a:spLocks noGrp="1"/>
          </p:cNvSpPr>
          <p:nvPr>
            <p:ph type="ftr" sz="quarter" idx="12"/>
          </p:nvPr>
        </p:nvSpPr>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A233E52-3C93-4D3B-A8B5-B5241D83DF69}" type="datetimeFigureOut">
              <a:rPr lang="id-ID" smtClean="0"/>
              <a:pPr/>
              <a:t>30/09/2013</a:t>
            </a:fld>
            <a:endParaRPr lang="id-ID"/>
          </a:p>
        </p:txBody>
      </p:sp>
      <p:sp>
        <p:nvSpPr>
          <p:cNvPr id="10" name="Slide Number Placeholder 9"/>
          <p:cNvSpPr>
            <a:spLocks noGrp="1"/>
          </p:cNvSpPr>
          <p:nvPr>
            <p:ph type="sldNum" sz="quarter" idx="16"/>
          </p:nvPr>
        </p:nvSpPr>
        <p:spPr/>
        <p:txBody>
          <a:bodyPr rtlCol="0"/>
          <a:lstStyle/>
          <a:p>
            <a:fld id="{CFF5A19C-0336-4F50-BBDA-24CF6DAF749A}" type="slidenum">
              <a:rPr lang="id-ID" smtClean="0"/>
              <a:pPr/>
              <a:t>‹#›</a:t>
            </a:fld>
            <a:endParaRPr lang="id-ID"/>
          </a:p>
        </p:txBody>
      </p:sp>
      <p:sp>
        <p:nvSpPr>
          <p:cNvPr id="12" name="Footer Placeholder 11"/>
          <p:cNvSpPr>
            <a:spLocks noGrp="1"/>
          </p:cNvSpPr>
          <p:nvPr>
            <p:ph type="ftr" sz="quarter" idx="17"/>
          </p:nvPr>
        </p:nvSpPr>
        <p:spPr/>
        <p:txBody>
          <a:bodyPr rtlCol="0"/>
          <a:lstStyle/>
          <a:p>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A233E52-3C93-4D3B-A8B5-B5241D83DF69}" type="datetimeFigureOut">
              <a:rPr lang="id-ID" smtClean="0"/>
              <a:pPr/>
              <a:t>30/09/2013</a:t>
            </a:fld>
            <a:endParaRPr lang="id-ID"/>
          </a:p>
        </p:txBody>
      </p:sp>
      <p:sp>
        <p:nvSpPr>
          <p:cNvPr id="12" name="Slide Number Placeholder 11"/>
          <p:cNvSpPr>
            <a:spLocks noGrp="1"/>
          </p:cNvSpPr>
          <p:nvPr>
            <p:ph type="sldNum" sz="quarter" idx="16"/>
          </p:nvPr>
        </p:nvSpPr>
        <p:spPr/>
        <p:txBody>
          <a:bodyPr rtlCol="0"/>
          <a:lstStyle/>
          <a:p>
            <a:fld id="{CFF5A19C-0336-4F50-BBDA-24CF6DAF749A}" type="slidenum">
              <a:rPr lang="id-ID" smtClean="0"/>
              <a:pPr/>
              <a:t>‹#›</a:t>
            </a:fld>
            <a:endParaRPr lang="id-ID"/>
          </a:p>
        </p:txBody>
      </p:sp>
      <p:sp>
        <p:nvSpPr>
          <p:cNvPr id="14" name="Footer Placeholder 13"/>
          <p:cNvSpPr>
            <a:spLocks noGrp="1"/>
          </p:cNvSpPr>
          <p:nvPr>
            <p:ph type="ftr" sz="quarter" idx="17"/>
          </p:nvPr>
        </p:nvSpPr>
        <p:spPr/>
        <p:txBody>
          <a:bodyPr rtlCol="0"/>
          <a:lstStyle/>
          <a:p>
            <a:endParaRPr lang="id-ID"/>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233E52-3C93-4D3B-A8B5-B5241D83DF69}" type="datetimeFigureOut">
              <a:rPr lang="id-ID" smtClean="0"/>
              <a:pPr/>
              <a:t>30/09/2013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FF5A19C-0336-4F50-BBDA-24CF6DAF749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33E52-3C93-4D3B-A8B5-B5241D83DF69}" type="datetimeFigureOut">
              <a:rPr lang="id-ID" smtClean="0"/>
              <a:pPr/>
              <a:t>30/09/2013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FF5A19C-0336-4F50-BBDA-24CF6DAF749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A233E52-3C93-4D3B-A8B5-B5241D83DF69}" type="datetimeFigureOut">
              <a:rPr lang="id-ID" smtClean="0"/>
              <a:pPr/>
              <a:t>30/09/2013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FF5A19C-0336-4F50-BBDA-24CF6DAF749A}" type="slidenum">
              <a:rPr lang="id-ID" smtClean="0"/>
              <a:pPr/>
              <a:t>‹#›</a:t>
            </a:fld>
            <a:endParaRPr lang="id-ID"/>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A233E52-3C93-4D3B-A8B5-B5241D83DF69}" type="datetimeFigureOut">
              <a:rPr lang="id-ID" smtClean="0"/>
              <a:pPr/>
              <a:t>30/09/2013</a:t>
            </a:fld>
            <a:endParaRPr lang="id-ID"/>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FF5A19C-0336-4F50-BBDA-24CF6DAF749A}" type="slidenum">
              <a:rPr lang="id-ID" smtClean="0"/>
              <a:pPr/>
              <a:t>‹#›</a:t>
            </a:fld>
            <a:endParaRPr lang="id-ID"/>
          </a:p>
        </p:txBody>
      </p:sp>
      <p:sp>
        <p:nvSpPr>
          <p:cNvPr id="14" name="Footer Placeholder 13"/>
          <p:cNvSpPr>
            <a:spLocks noGrp="1"/>
          </p:cNvSpPr>
          <p:nvPr>
            <p:ph type="ftr" sz="quarter" idx="12"/>
          </p:nvPr>
        </p:nvSpPr>
        <p:spPr>
          <a:xfrm>
            <a:off x="1600200" y="6248206"/>
            <a:ext cx="4572000" cy="365125"/>
          </a:xfrm>
        </p:spPr>
        <p:txBody>
          <a:bodyPr rtlCol="0"/>
          <a:lstStyle/>
          <a:p>
            <a:endParaRPr lang="id-ID"/>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A233E52-3C93-4D3B-A8B5-B5241D83DF69}" type="datetimeFigureOut">
              <a:rPr lang="id-ID" smtClean="0"/>
              <a:pPr/>
              <a:t>30/09/2013</a:t>
            </a:fld>
            <a:endParaRPr lang="id-ID"/>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id-ID"/>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FF5A19C-0336-4F50-BBDA-24CF6DAF749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4857760"/>
            <a:ext cx="6477000" cy="1009640"/>
          </a:xfrm>
        </p:spPr>
        <p:txBody>
          <a:bodyPr>
            <a:noAutofit/>
          </a:bodyPr>
          <a:lstStyle/>
          <a:p>
            <a:r>
              <a:rPr lang="id-ID" sz="3200" b="1" dirty="0" smtClean="0">
                <a:solidFill>
                  <a:schemeClr val="tx1">
                    <a:lumMod val="95000"/>
                  </a:schemeClr>
                </a:solidFill>
                <a:effectLst>
                  <a:outerShdw blurRad="38100" dist="38100" dir="2700000" algn="tl">
                    <a:srgbClr val="000000">
                      <a:alpha val="43137"/>
                    </a:srgbClr>
                  </a:outerShdw>
                </a:effectLst>
                <a:latin typeface="Arial Narrow" pitchFamily="34" charset="0"/>
              </a:rPr>
              <a:t>Rancangan Penelitian Kualitatif</a:t>
            </a:r>
            <a:endParaRPr lang="id-ID" sz="3200" b="1" dirty="0">
              <a:solidFill>
                <a:schemeClr val="tx1">
                  <a:lumMod val="95000"/>
                </a:schemeClr>
              </a:solidFill>
              <a:effectLst>
                <a:outerShdw blurRad="38100" dist="38100" dir="2700000" algn="tl">
                  <a:srgbClr val="000000">
                    <a:alpha val="43137"/>
                  </a:srgbClr>
                </a:outerShdw>
              </a:effectLst>
              <a:latin typeface="Arial Narrow" pitchFamily="34" charset="0"/>
            </a:endParaRPr>
          </a:p>
        </p:txBody>
      </p:sp>
      <p:sp>
        <p:nvSpPr>
          <p:cNvPr id="3" name="Subtitle 2"/>
          <p:cNvSpPr>
            <a:spLocks noGrp="1"/>
          </p:cNvSpPr>
          <p:nvPr>
            <p:ph type="subTitle" idx="1"/>
          </p:nvPr>
        </p:nvSpPr>
        <p:spPr/>
        <p:txBody>
          <a:bodyPr/>
          <a:lstStyle/>
          <a:p>
            <a:endParaRPr lang="id-ID"/>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638140"/>
            <a:ext cx="8153400" cy="719158"/>
          </a:xfrm>
        </p:spPr>
        <p:txBody>
          <a:bodyPr>
            <a:normAutofit/>
          </a:bodyPr>
          <a:lstStyle/>
          <a:p>
            <a:r>
              <a:rPr lang="id-ID" sz="4000" b="1" dirty="0" smtClean="0">
                <a:solidFill>
                  <a:srgbClr val="FF0000"/>
                </a:solidFill>
              </a:rPr>
              <a:t>Masalah Etik-Emik</a:t>
            </a:r>
            <a:endParaRPr lang="id-ID" sz="4000" b="1" dirty="0">
              <a:solidFill>
                <a:srgbClr val="FF0000"/>
              </a:solidFill>
            </a:endParaRPr>
          </a:p>
        </p:txBody>
      </p:sp>
      <p:grpSp>
        <p:nvGrpSpPr>
          <p:cNvPr id="1026" name="Group 2"/>
          <p:cNvGrpSpPr>
            <a:grpSpLocks/>
          </p:cNvGrpSpPr>
          <p:nvPr/>
        </p:nvGrpSpPr>
        <p:grpSpPr bwMode="auto">
          <a:xfrm>
            <a:off x="465167" y="2143116"/>
            <a:ext cx="8250237" cy="4071966"/>
            <a:chOff x="1443" y="2030"/>
            <a:chExt cx="12993" cy="5020"/>
          </a:xfrm>
        </p:grpSpPr>
        <p:sp>
          <p:nvSpPr>
            <p:cNvPr id="1027" name="Text Box 3"/>
            <p:cNvSpPr txBox="1">
              <a:spLocks noChangeArrowheads="1"/>
            </p:cNvSpPr>
            <p:nvPr/>
          </p:nvSpPr>
          <p:spPr bwMode="auto">
            <a:xfrm>
              <a:off x="1450" y="2612"/>
              <a:ext cx="1800" cy="4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200" b="0" i="0" u="none" strike="noStrike" cap="none" normalizeH="0" baseline="0" dirty="0" smtClean="0">
                  <a:ln>
                    <a:noFill/>
                  </a:ln>
                  <a:solidFill>
                    <a:schemeClr val="tx1"/>
                  </a:solidFill>
                  <a:effectLst/>
                  <a:latin typeface="Arial Narrow" pitchFamily="34" charset="0"/>
                  <a:cs typeface="Arial" pitchFamily="34" charset="0"/>
                </a:rPr>
                <a:t>Pendekatan Etik</a:t>
              </a:r>
            </a:p>
          </p:txBody>
        </p:sp>
        <p:sp>
          <p:nvSpPr>
            <p:cNvPr id="1028" name="Text Box 4"/>
            <p:cNvSpPr txBox="1">
              <a:spLocks noChangeArrowheads="1"/>
            </p:cNvSpPr>
            <p:nvPr/>
          </p:nvSpPr>
          <p:spPr bwMode="auto">
            <a:xfrm>
              <a:off x="3776" y="2242"/>
              <a:ext cx="1930" cy="4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200" b="0" i="0" u="none" strike="noStrike" cap="none" normalizeH="0" baseline="0" smtClean="0">
                  <a:ln>
                    <a:noFill/>
                  </a:ln>
                  <a:solidFill>
                    <a:schemeClr val="tx1"/>
                  </a:solidFill>
                  <a:effectLst/>
                  <a:latin typeface="Arial Narrow" pitchFamily="34" charset="0"/>
                  <a:cs typeface="Arial" pitchFamily="34" charset="0"/>
                </a:rPr>
                <a:t>Langkah 1</a:t>
              </a:r>
            </a:p>
          </p:txBody>
        </p:sp>
        <p:sp>
          <p:nvSpPr>
            <p:cNvPr id="1029" name="Text Box 5"/>
            <p:cNvSpPr txBox="1">
              <a:spLocks noChangeArrowheads="1"/>
            </p:cNvSpPr>
            <p:nvPr/>
          </p:nvSpPr>
          <p:spPr bwMode="auto">
            <a:xfrm>
              <a:off x="3788" y="3006"/>
              <a:ext cx="1930" cy="4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200" b="0" i="0" u="none" strike="noStrike" cap="none" normalizeH="0" baseline="0" smtClean="0">
                  <a:ln>
                    <a:noFill/>
                  </a:ln>
                  <a:solidFill>
                    <a:schemeClr val="tx1"/>
                  </a:solidFill>
                  <a:effectLst/>
                  <a:latin typeface="Arial Narrow" pitchFamily="34" charset="0"/>
                  <a:cs typeface="Arial" pitchFamily="34" charset="0"/>
                </a:rPr>
                <a:t>Langkah II</a:t>
              </a:r>
            </a:p>
          </p:txBody>
        </p:sp>
        <p:sp>
          <p:nvSpPr>
            <p:cNvPr id="1030" name="Text Box 6"/>
            <p:cNvSpPr txBox="1">
              <a:spLocks noChangeArrowheads="1"/>
            </p:cNvSpPr>
            <p:nvPr/>
          </p:nvSpPr>
          <p:spPr bwMode="auto">
            <a:xfrm>
              <a:off x="9568" y="4179"/>
              <a:ext cx="2265" cy="6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200" b="0" i="0" u="none" strike="noStrike" cap="none" normalizeH="0" baseline="0" smtClean="0">
                  <a:ln>
                    <a:noFill/>
                  </a:ln>
                  <a:solidFill>
                    <a:schemeClr val="tx1"/>
                  </a:solidFill>
                  <a:effectLst/>
                  <a:latin typeface="Arial Narrow" pitchFamily="34" charset="0"/>
                  <a:cs typeface="Arial" pitchFamily="34" charset="0"/>
                </a:rPr>
                <a:t>Perbandingan Dua Kerangka Teori</a:t>
              </a:r>
            </a:p>
          </p:txBody>
        </p:sp>
        <p:cxnSp>
          <p:nvCxnSpPr>
            <p:cNvPr id="1031" name="AutoShape 7"/>
            <p:cNvCxnSpPr>
              <a:cxnSpLocks noChangeShapeType="1"/>
            </p:cNvCxnSpPr>
            <p:nvPr/>
          </p:nvCxnSpPr>
          <p:spPr bwMode="auto">
            <a:xfrm flipV="1">
              <a:off x="3250" y="2476"/>
              <a:ext cx="494" cy="358"/>
            </a:xfrm>
            <a:prstGeom prst="straightConnector1">
              <a:avLst/>
            </a:prstGeom>
            <a:noFill/>
            <a:ln w="9525">
              <a:solidFill>
                <a:srgbClr val="000000"/>
              </a:solidFill>
              <a:round/>
              <a:headEnd/>
              <a:tailEnd type="triangle" w="med" len="med"/>
            </a:ln>
          </p:spPr>
        </p:cxnSp>
        <p:cxnSp>
          <p:nvCxnSpPr>
            <p:cNvPr id="1032" name="AutoShape 8"/>
            <p:cNvCxnSpPr>
              <a:cxnSpLocks noChangeShapeType="1"/>
            </p:cNvCxnSpPr>
            <p:nvPr/>
          </p:nvCxnSpPr>
          <p:spPr bwMode="auto">
            <a:xfrm>
              <a:off x="3250" y="2866"/>
              <a:ext cx="494" cy="358"/>
            </a:xfrm>
            <a:prstGeom prst="straightConnector1">
              <a:avLst/>
            </a:prstGeom>
            <a:noFill/>
            <a:ln w="9525">
              <a:solidFill>
                <a:srgbClr val="000000"/>
              </a:solidFill>
              <a:round/>
              <a:headEnd/>
              <a:tailEnd type="triangle" w="med" len="med"/>
            </a:ln>
          </p:spPr>
        </p:cxnSp>
        <p:cxnSp>
          <p:nvCxnSpPr>
            <p:cNvPr id="1033" name="AutoShape 9"/>
            <p:cNvCxnSpPr>
              <a:cxnSpLocks noChangeShapeType="1"/>
            </p:cNvCxnSpPr>
            <p:nvPr/>
          </p:nvCxnSpPr>
          <p:spPr bwMode="auto">
            <a:xfrm>
              <a:off x="7764" y="2660"/>
              <a:ext cx="0" cy="322"/>
            </a:xfrm>
            <a:prstGeom prst="straightConnector1">
              <a:avLst/>
            </a:prstGeom>
            <a:noFill/>
            <a:ln w="9525">
              <a:solidFill>
                <a:srgbClr val="000000"/>
              </a:solidFill>
              <a:round/>
              <a:headEnd/>
              <a:tailEnd type="triangle" w="med" len="med"/>
            </a:ln>
          </p:spPr>
        </p:cxnSp>
        <p:cxnSp>
          <p:nvCxnSpPr>
            <p:cNvPr id="1034" name="AutoShape 10"/>
            <p:cNvCxnSpPr>
              <a:cxnSpLocks noChangeShapeType="1"/>
            </p:cNvCxnSpPr>
            <p:nvPr/>
          </p:nvCxnSpPr>
          <p:spPr bwMode="auto">
            <a:xfrm>
              <a:off x="5728" y="3224"/>
              <a:ext cx="495" cy="0"/>
            </a:xfrm>
            <a:prstGeom prst="straightConnector1">
              <a:avLst/>
            </a:prstGeom>
            <a:noFill/>
            <a:ln w="9525">
              <a:solidFill>
                <a:srgbClr val="000000"/>
              </a:solidFill>
              <a:round/>
              <a:headEnd/>
              <a:tailEnd type="triangle" w="med" len="med"/>
            </a:ln>
          </p:spPr>
        </p:cxnSp>
        <p:cxnSp>
          <p:nvCxnSpPr>
            <p:cNvPr id="1035" name="AutoShape 11"/>
            <p:cNvCxnSpPr>
              <a:cxnSpLocks noChangeShapeType="1"/>
            </p:cNvCxnSpPr>
            <p:nvPr/>
          </p:nvCxnSpPr>
          <p:spPr bwMode="auto">
            <a:xfrm>
              <a:off x="5716" y="2440"/>
              <a:ext cx="495" cy="0"/>
            </a:xfrm>
            <a:prstGeom prst="straightConnector1">
              <a:avLst/>
            </a:prstGeom>
            <a:noFill/>
            <a:ln w="9525">
              <a:solidFill>
                <a:srgbClr val="000000"/>
              </a:solidFill>
              <a:round/>
              <a:headEnd/>
              <a:tailEnd type="triangle" w="med" len="med"/>
            </a:ln>
          </p:spPr>
        </p:cxnSp>
        <p:sp>
          <p:nvSpPr>
            <p:cNvPr id="1036" name="Text Box 12"/>
            <p:cNvSpPr txBox="1">
              <a:spLocks noChangeArrowheads="1"/>
            </p:cNvSpPr>
            <p:nvPr/>
          </p:nvSpPr>
          <p:spPr bwMode="auto">
            <a:xfrm>
              <a:off x="6239" y="2030"/>
              <a:ext cx="2830" cy="6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200" b="0" i="0" u="none" strike="noStrike" cap="none" normalizeH="0" baseline="0" dirty="0" smtClean="0">
                  <a:ln>
                    <a:noFill/>
                  </a:ln>
                  <a:solidFill>
                    <a:schemeClr val="tx1"/>
                  </a:solidFill>
                  <a:effectLst/>
                  <a:latin typeface="Arial Narrow" pitchFamily="34" charset="0"/>
                  <a:cs typeface="Arial" pitchFamily="34" charset="0"/>
                </a:rPr>
                <a:t>Dari Sumber Kepustakaan    dan Lain-lain</a:t>
              </a:r>
            </a:p>
          </p:txBody>
        </p:sp>
        <p:sp>
          <p:nvSpPr>
            <p:cNvPr id="1037" name="Text Box 13"/>
            <p:cNvSpPr txBox="1">
              <a:spLocks noChangeArrowheads="1"/>
            </p:cNvSpPr>
            <p:nvPr/>
          </p:nvSpPr>
          <p:spPr bwMode="auto">
            <a:xfrm>
              <a:off x="1443" y="5961"/>
              <a:ext cx="1930" cy="4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200" b="0" i="0" u="none" strike="noStrike" cap="none" normalizeH="0" baseline="0" smtClean="0">
                  <a:ln>
                    <a:noFill/>
                  </a:ln>
                  <a:solidFill>
                    <a:schemeClr val="tx1"/>
                  </a:solidFill>
                  <a:effectLst/>
                  <a:latin typeface="Arial Narrow" pitchFamily="34" charset="0"/>
                  <a:cs typeface="Arial" pitchFamily="34" charset="0"/>
                </a:rPr>
                <a:t>Pendekatan Emik</a:t>
              </a:r>
            </a:p>
          </p:txBody>
        </p:sp>
        <p:sp>
          <p:nvSpPr>
            <p:cNvPr id="1038" name="Text Box 14"/>
            <p:cNvSpPr txBox="1">
              <a:spLocks noChangeArrowheads="1"/>
            </p:cNvSpPr>
            <p:nvPr/>
          </p:nvSpPr>
          <p:spPr bwMode="auto">
            <a:xfrm>
              <a:off x="3899" y="5592"/>
              <a:ext cx="1930" cy="4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200" b="0" i="0" u="none" strike="noStrike" cap="none" normalizeH="0" baseline="0" smtClean="0">
                  <a:ln>
                    <a:noFill/>
                  </a:ln>
                  <a:solidFill>
                    <a:schemeClr val="tx1"/>
                  </a:solidFill>
                  <a:effectLst/>
                  <a:latin typeface="Arial Narrow" pitchFamily="34" charset="0"/>
                  <a:cs typeface="Arial" pitchFamily="34" charset="0"/>
                </a:rPr>
                <a:t>Langkah 1</a:t>
              </a:r>
            </a:p>
          </p:txBody>
        </p:sp>
        <p:sp>
          <p:nvSpPr>
            <p:cNvPr id="1039" name="Text Box 15"/>
            <p:cNvSpPr txBox="1">
              <a:spLocks noChangeArrowheads="1"/>
            </p:cNvSpPr>
            <p:nvPr/>
          </p:nvSpPr>
          <p:spPr bwMode="auto">
            <a:xfrm>
              <a:off x="3911" y="6356"/>
              <a:ext cx="1930" cy="4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200" b="0" i="0" u="none" strike="noStrike" cap="none" normalizeH="0" baseline="0" smtClean="0">
                  <a:ln>
                    <a:noFill/>
                  </a:ln>
                  <a:solidFill>
                    <a:schemeClr val="tx1"/>
                  </a:solidFill>
                  <a:effectLst/>
                  <a:latin typeface="Arial Narrow" pitchFamily="34" charset="0"/>
                  <a:cs typeface="Arial" pitchFamily="34" charset="0"/>
                </a:rPr>
                <a:t>Langkah II</a:t>
              </a:r>
            </a:p>
          </p:txBody>
        </p:sp>
        <p:cxnSp>
          <p:nvCxnSpPr>
            <p:cNvPr id="1040" name="AutoShape 16"/>
            <p:cNvCxnSpPr>
              <a:cxnSpLocks noChangeShapeType="1"/>
            </p:cNvCxnSpPr>
            <p:nvPr/>
          </p:nvCxnSpPr>
          <p:spPr bwMode="auto">
            <a:xfrm flipV="1">
              <a:off x="3373" y="5826"/>
              <a:ext cx="494" cy="358"/>
            </a:xfrm>
            <a:prstGeom prst="straightConnector1">
              <a:avLst/>
            </a:prstGeom>
            <a:noFill/>
            <a:ln w="9525">
              <a:solidFill>
                <a:srgbClr val="000000"/>
              </a:solidFill>
              <a:round/>
              <a:headEnd/>
              <a:tailEnd type="triangle" w="med" len="med"/>
            </a:ln>
          </p:spPr>
        </p:cxnSp>
        <p:cxnSp>
          <p:nvCxnSpPr>
            <p:cNvPr id="1041" name="AutoShape 17"/>
            <p:cNvCxnSpPr>
              <a:cxnSpLocks noChangeShapeType="1"/>
            </p:cNvCxnSpPr>
            <p:nvPr/>
          </p:nvCxnSpPr>
          <p:spPr bwMode="auto">
            <a:xfrm>
              <a:off x="3373" y="6216"/>
              <a:ext cx="494" cy="358"/>
            </a:xfrm>
            <a:prstGeom prst="straightConnector1">
              <a:avLst/>
            </a:prstGeom>
            <a:noFill/>
            <a:ln w="9525">
              <a:solidFill>
                <a:srgbClr val="000000"/>
              </a:solidFill>
              <a:round/>
              <a:headEnd/>
              <a:tailEnd type="triangle" w="med" len="med"/>
            </a:ln>
          </p:spPr>
        </p:cxnSp>
        <p:sp>
          <p:nvSpPr>
            <p:cNvPr id="1042" name="Text Box 18"/>
            <p:cNvSpPr txBox="1">
              <a:spLocks noChangeArrowheads="1"/>
            </p:cNvSpPr>
            <p:nvPr/>
          </p:nvSpPr>
          <p:spPr bwMode="auto">
            <a:xfrm>
              <a:off x="6399" y="6356"/>
              <a:ext cx="2830" cy="69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200" b="0" i="0" u="none" strike="noStrike" cap="none" normalizeH="0" baseline="0" smtClean="0">
                  <a:ln>
                    <a:noFill/>
                  </a:ln>
                  <a:solidFill>
                    <a:schemeClr val="tx1"/>
                  </a:solidFill>
                  <a:effectLst/>
                  <a:latin typeface="Arial Narrow" pitchFamily="34" charset="0"/>
                  <a:cs typeface="Arial" pitchFamily="34" charset="0"/>
                </a:rPr>
                <a:t>Dari data-data dilapangan</a:t>
              </a:r>
            </a:p>
          </p:txBody>
        </p:sp>
        <p:sp>
          <p:nvSpPr>
            <p:cNvPr id="1043" name="Text Box 19"/>
            <p:cNvSpPr txBox="1">
              <a:spLocks noChangeArrowheads="1"/>
            </p:cNvSpPr>
            <p:nvPr/>
          </p:nvSpPr>
          <p:spPr bwMode="auto">
            <a:xfrm>
              <a:off x="12344" y="4153"/>
              <a:ext cx="2092" cy="6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200" b="0" i="0" u="none" strike="noStrike" cap="none" normalizeH="0" baseline="0" smtClean="0">
                  <a:ln>
                    <a:noFill/>
                  </a:ln>
                  <a:solidFill>
                    <a:schemeClr val="tx1"/>
                  </a:solidFill>
                  <a:effectLst/>
                  <a:latin typeface="Arial Narrow" pitchFamily="34" charset="0"/>
                  <a:cs typeface="Arial" pitchFamily="34" charset="0"/>
                </a:rPr>
                <a:t>Ditarik Kesimpulan Penelitian</a:t>
              </a:r>
            </a:p>
          </p:txBody>
        </p:sp>
        <p:cxnSp>
          <p:nvCxnSpPr>
            <p:cNvPr id="1044" name="AutoShape 20"/>
            <p:cNvCxnSpPr>
              <a:cxnSpLocks noChangeShapeType="1"/>
            </p:cNvCxnSpPr>
            <p:nvPr/>
          </p:nvCxnSpPr>
          <p:spPr bwMode="auto">
            <a:xfrm>
              <a:off x="7921" y="5998"/>
              <a:ext cx="0" cy="322"/>
            </a:xfrm>
            <a:prstGeom prst="straightConnector1">
              <a:avLst/>
            </a:prstGeom>
            <a:noFill/>
            <a:ln w="9525">
              <a:solidFill>
                <a:srgbClr val="000000"/>
              </a:solidFill>
              <a:round/>
              <a:headEnd/>
              <a:tailEnd type="triangle" w="med" len="med"/>
            </a:ln>
          </p:spPr>
        </p:cxnSp>
        <p:cxnSp>
          <p:nvCxnSpPr>
            <p:cNvPr id="1045" name="AutoShape 21"/>
            <p:cNvCxnSpPr>
              <a:cxnSpLocks noChangeShapeType="1"/>
            </p:cNvCxnSpPr>
            <p:nvPr/>
          </p:nvCxnSpPr>
          <p:spPr bwMode="auto">
            <a:xfrm>
              <a:off x="5834" y="6562"/>
              <a:ext cx="495" cy="0"/>
            </a:xfrm>
            <a:prstGeom prst="straightConnector1">
              <a:avLst/>
            </a:prstGeom>
            <a:noFill/>
            <a:ln w="9525">
              <a:solidFill>
                <a:srgbClr val="000000"/>
              </a:solidFill>
              <a:round/>
              <a:headEnd/>
              <a:tailEnd type="triangle" w="med" len="med"/>
            </a:ln>
          </p:spPr>
        </p:cxnSp>
        <p:cxnSp>
          <p:nvCxnSpPr>
            <p:cNvPr id="1046" name="AutoShape 22"/>
            <p:cNvCxnSpPr>
              <a:cxnSpLocks noChangeShapeType="1"/>
            </p:cNvCxnSpPr>
            <p:nvPr/>
          </p:nvCxnSpPr>
          <p:spPr bwMode="auto">
            <a:xfrm>
              <a:off x="5822" y="5778"/>
              <a:ext cx="495" cy="0"/>
            </a:xfrm>
            <a:prstGeom prst="straightConnector1">
              <a:avLst/>
            </a:prstGeom>
            <a:noFill/>
            <a:ln w="9525">
              <a:solidFill>
                <a:srgbClr val="000000"/>
              </a:solidFill>
              <a:round/>
              <a:headEnd/>
              <a:tailEnd type="triangle" w="med" len="med"/>
            </a:ln>
          </p:spPr>
        </p:cxnSp>
        <p:cxnSp>
          <p:nvCxnSpPr>
            <p:cNvPr id="1047" name="AutoShape 23"/>
            <p:cNvCxnSpPr>
              <a:cxnSpLocks noChangeShapeType="1"/>
            </p:cNvCxnSpPr>
            <p:nvPr/>
          </p:nvCxnSpPr>
          <p:spPr bwMode="auto">
            <a:xfrm flipV="1">
              <a:off x="7847" y="4649"/>
              <a:ext cx="1695" cy="719"/>
            </a:xfrm>
            <a:prstGeom prst="straightConnector1">
              <a:avLst/>
            </a:prstGeom>
            <a:noFill/>
            <a:ln w="9525">
              <a:solidFill>
                <a:srgbClr val="000000"/>
              </a:solidFill>
              <a:round/>
              <a:headEnd/>
              <a:tailEnd type="triangle" w="med" len="med"/>
            </a:ln>
          </p:spPr>
        </p:cxnSp>
        <p:cxnSp>
          <p:nvCxnSpPr>
            <p:cNvPr id="1048" name="AutoShape 24"/>
            <p:cNvCxnSpPr>
              <a:cxnSpLocks noChangeShapeType="1"/>
            </p:cNvCxnSpPr>
            <p:nvPr/>
          </p:nvCxnSpPr>
          <p:spPr bwMode="auto">
            <a:xfrm>
              <a:off x="7847" y="3706"/>
              <a:ext cx="1691" cy="683"/>
            </a:xfrm>
            <a:prstGeom prst="straightConnector1">
              <a:avLst/>
            </a:prstGeom>
            <a:noFill/>
            <a:ln w="9525">
              <a:solidFill>
                <a:srgbClr val="000000"/>
              </a:solidFill>
              <a:round/>
              <a:headEnd/>
              <a:tailEnd type="triangle" w="med" len="med"/>
            </a:ln>
          </p:spPr>
        </p:cxnSp>
        <p:cxnSp>
          <p:nvCxnSpPr>
            <p:cNvPr id="1049" name="AutoShape 25"/>
            <p:cNvCxnSpPr>
              <a:cxnSpLocks noChangeShapeType="1"/>
            </p:cNvCxnSpPr>
            <p:nvPr/>
          </p:nvCxnSpPr>
          <p:spPr bwMode="auto">
            <a:xfrm>
              <a:off x="11833" y="4495"/>
              <a:ext cx="476" cy="1"/>
            </a:xfrm>
            <a:prstGeom prst="straightConnector1">
              <a:avLst/>
            </a:prstGeom>
            <a:noFill/>
            <a:ln w="9525">
              <a:solidFill>
                <a:srgbClr val="000000"/>
              </a:solidFill>
              <a:round/>
              <a:headEnd/>
              <a:tailEnd type="triangle" w="med" len="med"/>
            </a:ln>
          </p:spPr>
        </p:cxnSp>
        <p:sp>
          <p:nvSpPr>
            <p:cNvPr id="1050" name="Text Box 26"/>
            <p:cNvSpPr txBox="1">
              <a:spLocks noChangeArrowheads="1"/>
            </p:cNvSpPr>
            <p:nvPr/>
          </p:nvSpPr>
          <p:spPr bwMode="auto">
            <a:xfrm>
              <a:off x="6396" y="5368"/>
              <a:ext cx="2830" cy="6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200" b="0" i="0" u="none" strike="noStrike" cap="none" normalizeH="0" baseline="0" smtClean="0">
                  <a:ln>
                    <a:noFill/>
                  </a:ln>
                  <a:solidFill>
                    <a:schemeClr val="tx1"/>
                  </a:solidFill>
                  <a:effectLst/>
                  <a:latin typeface="Arial Narrow" pitchFamily="34" charset="0"/>
                  <a:cs typeface="Arial" pitchFamily="34" charset="0"/>
                </a:rPr>
                <a:t>Dibangun Suatu Kerangka Teoritik yang baru</a:t>
              </a:r>
            </a:p>
          </p:txBody>
        </p:sp>
        <p:sp>
          <p:nvSpPr>
            <p:cNvPr id="1051" name="Text Box 27"/>
            <p:cNvSpPr txBox="1">
              <a:spLocks noChangeArrowheads="1"/>
            </p:cNvSpPr>
            <p:nvPr/>
          </p:nvSpPr>
          <p:spPr bwMode="auto">
            <a:xfrm>
              <a:off x="6242" y="3018"/>
              <a:ext cx="2830" cy="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200" b="0" i="0" u="none" strike="noStrike" cap="none" normalizeH="0" baseline="0" smtClean="0">
                  <a:ln>
                    <a:noFill/>
                  </a:ln>
                  <a:solidFill>
                    <a:schemeClr val="tx1"/>
                  </a:solidFill>
                  <a:effectLst/>
                  <a:latin typeface="Arial Narrow" pitchFamily="34" charset="0"/>
                  <a:cs typeface="Arial" pitchFamily="34" charset="0"/>
                </a:rPr>
                <a:t>Diformulasikan Suatu Kerangka Teoritik</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0042"/>
            <a:ext cx="7772400" cy="857256"/>
          </a:xfrm>
        </p:spPr>
        <p:txBody>
          <a:bodyPr/>
          <a:lstStyle/>
          <a:p>
            <a:endParaRPr lang="id-ID" b="1" dirty="0">
              <a:solidFill>
                <a:schemeClr val="tx1"/>
              </a:solidFill>
              <a:latin typeface="Arial Narrow" pitchFamily="34" charset="0"/>
            </a:endParaRPr>
          </a:p>
        </p:txBody>
      </p:sp>
      <p:sp>
        <p:nvSpPr>
          <p:cNvPr id="3" name="Content Placeholder 2"/>
          <p:cNvSpPr>
            <a:spLocks noGrp="1"/>
          </p:cNvSpPr>
          <p:nvPr>
            <p:ph sz="quarter" idx="1"/>
          </p:nvPr>
        </p:nvSpPr>
        <p:spPr>
          <a:xfrm>
            <a:off x="612648" y="1719282"/>
            <a:ext cx="8153400" cy="4495800"/>
          </a:xfrm>
        </p:spPr>
        <p:txBody>
          <a:bodyPr>
            <a:noAutofit/>
          </a:bodyPr>
          <a:lstStyle/>
          <a:p>
            <a:pPr marL="0" lvl="0" indent="0" algn="just">
              <a:buNone/>
            </a:pPr>
            <a:r>
              <a:rPr lang="id-ID" sz="1900" dirty="0">
                <a:latin typeface="Simplified Arabic Fixed" pitchFamily="49" charset="-78"/>
                <a:cs typeface="Simplified Arabic Fixed" pitchFamily="49" charset="-78"/>
              </a:rPr>
              <a:t>Tujuan Utama penelitian kualitatif ialah memahami “makna” </a:t>
            </a:r>
            <a:r>
              <a:rPr lang="id-ID" sz="1900" dirty="0" smtClean="0">
                <a:latin typeface="Simplified Arabic Fixed" pitchFamily="49" charset="-78"/>
                <a:cs typeface="Simplified Arabic Fixed" pitchFamily="49" charset="-78"/>
              </a:rPr>
              <a:t>–</a:t>
            </a:r>
            <a:r>
              <a:rPr lang="id-ID" sz="1900" i="1" dirty="0" smtClean="0">
                <a:latin typeface="Simplified Arabic Fixed" pitchFamily="49" charset="-78"/>
                <a:cs typeface="Simplified Arabic Fixed" pitchFamily="49" charset="-78"/>
              </a:rPr>
              <a:t>meaning- </a:t>
            </a:r>
            <a:r>
              <a:rPr lang="id-ID" sz="1900" dirty="0" smtClean="0">
                <a:latin typeface="Simplified Arabic Fixed" pitchFamily="49" charset="-78"/>
                <a:cs typeface="Simplified Arabic Fixed" pitchFamily="49" charset="-78"/>
              </a:rPr>
              <a:t>yang </a:t>
            </a:r>
            <a:r>
              <a:rPr lang="id-ID" sz="1900" dirty="0">
                <a:latin typeface="Simplified Arabic Fixed" pitchFamily="49" charset="-78"/>
                <a:cs typeface="Simplified Arabic Fixed" pitchFamily="49" charset="-78"/>
              </a:rPr>
              <a:t>berada dibalik fakta-fakta. </a:t>
            </a:r>
            <a:endParaRPr lang="id-ID" sz="1900" dirty="0" smtClean="0">
              <a:latin typeface="Simplified Arabic Fixed" pitchFamily="49" charset="-78"/>
              <a:cs typeface="Simplified Arabic Fixed" pitchFamily="49" charset="-78"/>
            </a:endParaRPr>
          </a:p>
          <a:p>
            <a:pPr marL="0" lvl="0" indent="0" algn="just">
              <a:buNone/>
            </a:pPr>
            <a:endParaRPr lang="id-ID" sz="1900" dirty="0" smtClean="0">
              <a:latin typeface="Simplified Arabic Fixed" pitchFamily="49" charset="-78"/>
              <a:cs typeface="Simplified Arabic Fixed" pitchFamily="49" charset="-78"/>
            </a:endParaRPr>
          </a:p>
          <a:p>
            <a:pPr marL="0" lvl="0" indent="0" algn="just">
              <a:buNone/>
            </a:pPr>
            <a:r>
              <a:rPr lang="id-ID" sz="1900" dirty="0" smtClean="0">
                <a:latin typeface="Simplified Arabic Fixed" pitchFamily="49" charset="-78"/>
                <a:cs typeface="Simplified Arabic Fixed" pitchFamily="49" charset="-78"/>
              </a:rPr>
              <a:t>Penelitian </a:t>
            </a:r>
            <a:r>
              <a:rPr lang="id-ID" sz="1900" dirty="0">
                <a:latin typeface="Simplified Arabic Fixed" pitchFamily="49" charset="-78"/>
                <a:cs typeface="Simplified Arabic Fixed" pitchFamily="49" charset="-78"/>
              </a:rPr>
              <a:t>kualitatif memberikan penekanan </a:t>
            </a:r>
            <a:r>
              <a:rPr lang="id-ID" sz="1900" i="1" dirty="0" smtClean="0">
                <a:latin typeface="Simplified Arabic Fixed" pitchFamily="49" charset="-78"/>
                <a:cs typeface="Simplified Arabic Fixed" pitchFamily="49" charset="-78"/>
              </a:rPr>
              <a:t>deep </a:t>
            </a:r>
            <a:r>
              <a:rPr lang="id-ID" sz="1900" i="1" dirty="0">
                <a:latin typeface="Simplified Arabic Fixed" pitchFamily="49" charset="-78"/>
                <a:cs typeface="Simplified Arabic Fixed" pitchFamily="49" charset="-78"/>
              </a:rPr>
              <a:t>understanding</a:t>
            </a:r>
            <a:r>
              <a:rPr lang="id-ID" sz="1900" dirty="0">
                <a:latin typeface="Simplified Arabic Fixed" pitchFamily="49" charset="-78"/>
                <a:cs typeface="Simplified Arabic Fixed" pitchFamily="49" charset="-78"/>
              </a:rPr>
              <a:t> </a:t>
            </a:r>
            <a:r>
              <a:rPr lang="id-ID" sz="1900" dirty="0" smtClean="0">
                <a:latin typeface="Simplified Arabic Fixed" pitchFamily="49" charset="-78"/>
                <a:cs typeface="Simplified Arabic Fixed" pitchFamily="49" charset="-78"/>
              </a:rPr>
              <a:t>terhadap suatu </a:t>
            </a:r>
            <a:r>
              <a:rPr lang="id-ID" sz="1900" dirty="0">
                <a:latin typeface="Simplified Arabic Fixed" pitchFamily="49" charset="-78"/>
                <a:cs typeface="Simplified Arabic Fixed" pitchFamily="49" charset="-78"/>
              </a:rPr>
              <a:t>fenomena </a:t>
            </a:r>
            <a:r>
              <a:rPr lang="id-ID" sz="1900" dirty="0" smtClean="0">
                <a:latin typeface="Simplified Arabic Fixed" pitchFamily="49" charset="-78"/>
                <a:cs typeface="Simplified Arabic Fixed" pitchFamily="49" charset="-78"/>
              </a:rPr>
              <a:t>sosial.</a:t>
            </a:r>
          </a:p>
          <a:p>
            <a:pPr marL="0" lvl="0" indent="0" algn="just">
              <a:buNone/>
            </a:pPr>
            <a:endParaRPr lang="id-ID" sz="1900" dirty="0" smtClean="0">
              <a:latin typeface="Simplified Arabic Fixed" pitchFamily="49" charset="-78"/>
              <a:cs typeface="Simplified Arabic Fixed" pitchFamily="49" charset="-78"/>
            </a:endParaRPr>
          </a:p>
          <a:p>
            <a:pPr marL="0" lvl="0" indent="0" algn="just">
              <a:buNone/>
            </a:pPr>
            <a:r>
              <a:rPr lang="id-ID" sz="1900" dirty="0" smtClean="0">
                <a:latin typeface="Simplified Arabic Fixed" pitchFamily="49" charset="-78"/>
                <a:cs typeface="Simplified Arabic Fixed" pitchFamily="49" charset="-78"/>
              </a:rPr>
              <a:t>Kuantifikasi </a:t>
            </a:r>
            <a:r>
              <a:rPr lang="id-ID" sz="1900" dirty="0">
                <a:latin typeface="Simplified Arabic Fixed" pitchFamily="49" charset="-78"/>
                <a:cs typeface="Simplified Arabic Fixed" pitchFamily="49" charset="-78"/>
              </a:rPr>
              <a:t>data, </a:t>
            </a:r>
            <a:r>
              <a:rPr lang="id-ID" sz="1900" dirty="0" smtClean="0">
                <a:latin typeface="Simplified Arabic Fixed" pitchFamily="49" charset="-78"/>
                <a:cs typeface="Simplified Arabic Fixed" pitchFamily="49" charset="-78"/>
              </a:rPr>
              <a:t>definisi </a:t>
            </a:r>
            <a:r>
              <a:rPr lang="id-ID" sz="1900" dirty="0">
                <a:latin typeface="Simplified Arabic Fixed" pitchFamily="49" charset="-78"/>
                <a:cs typeface="Simplified Arabic Fixed" pitchFamily="49" charset="-78"/>
              </a:rPr>
              <a:t>variabel yang ketat, hipotesis, atau pengujian statistik tdk </a:t>
            </a:r>
            <a:r>
              <a:rPr lang="id-ID" sz="1900" dirty="0" smtClean="0">
                <a:latin typeface="Simplified Arabic Fixed" pitchFamily="49" charset="-78"/>
                <a:cs typeface="Simplified Arabic Fixed" pitchFamily="49" charset="-78"/>
              </a:rPr>
              <a:t>menjadi </a:t>
            </a:r>
            <a:r>
              <a:rPr lang="id-ID" sz="1900" dirty="0">
                <a:latin typeface="Simplified Arabic Fixed" pitchFamily="49" charset="-78"/>
                <a:cs typeface="Simplified Arabic Fixed" pitchFamily="49" charset="-78"/>
              </a:rPr>
              <a:t>bagian yang penting dalam penelitian </a:t>
            </a:r>
            <a:r>
              <a:rPr lang="id-ID" sz="1900" dirty="0" smtClean="0">
                <a:latin typeface="Simplified Arabic Fixed" pitchFamily="49" charset="-78"/>
                <a:cs typeface="Simplified Arabic Fixed" pitchFamily="49" charset="-78"/>
              </a:rPr>
              <a:t>kualitatif.</a:t>
            </a:r>
          </a:p>
          <a:p>
            <a:pPr marL="0" lvl="0" indent="0" algn="just">
              <a:buNone/>
            </a:pPr>
            <a:endParaRPr lang="id-ID" sz="1900" b="1" dirty="0" smtClean="0">
              <a:latin typeface="Simplified Arabic Fixed" pitchFamily="49" charset="-78"/>
              <a:cs typeface="Simplified Arabic Fixed" pitchFamily="49" charset="-78"/>
            </a:endParaRPr>
          </a:p>
          <a:p>
            <a:pPr marL="0" lvl="0" indent="0" algn="just">
              <a:buNone/>
            </a:pPr>
            <a:r>
              <a:rPr lang="id-ID" sz="1900" b="1" dirty="0" smtClean="0">
                <a:latin typeface="Simplified Arabic Fixed" pitchFamily="49" charset="-78"/>
                <a:cs typeface="Simplified Arabic Fixed" pitchFamily="49" charset="-78"/>
              </a:rPr>
              <a:t>Penelitian </a:t>
            </a:r>
            <a:r>
              <a:rPr lang="id-ID" sz="1900" b="1" dirty="0">
                <a:latin typeface="Simplified Arabic Fixed" pitchFamily="49" charset="-78"/>
                <a:cs typeface="Simplified Arabic Fixed" pitchFamily="49" charset="-78"/>
              </a:rPr>
              <a:t>kualitatif </a:t>
            </a:r>
            <a:r>
              <a:rPr lang="id-ID" sz="1900" dirty="0">
                <a:latin typeface="Simplified Arabic Fixed" pitchFamily="49" charset="-78"/>
                <a:cs typeface="Simplified Arabic Fixed" pitchFamily="49" charset="-78"/>
              </a:rPr>
              <a:t>tidak sama dengan </a:t>
            </a:r>
            <a:r>
              <a:rPr lang="id-ID" sz="1900" b="1" dirty="0">
                <a:latin typeface="Simplified Arabic Fixed" pitchFamily="49" charset="-78"/>
                <a:cs typeface="Simplified Arabic Fixed" pitchFamily="49" charset="-78"/>
              </a:rPr>
              <a:t>data kualitatif</a:t>
            </a:r>
            <a:r>
              <a:rPr lang="id-ID" sz="1900" dirty="0">
                <a:latin typeface="Simplified Arabic Fixed" pitchFamily="49" charset="-78"/>
                <a:cs typeface="Simplified Arabic Fixed" pitchFamily="49" charset="-78"/>
              </a:rPr>
              <a:t>.</a:t>
            </a:r>
          </a:p>
          <a:p>
            <a:pPr algn="just">
              <a:buNone/>
            </a:pPr>
            <a:endParaRPr lang="id-ID" sz="1900" dirty="0">
              <a:latin typeface="Simplified Arabic Fixed" pitchFamily="49" charset="-78"/>
              <a:cs typeface="Simplified Arabic Fixed" pitchFamily="49"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642918"/>
            <a:ext cx="8153400" cy="576282"/>
          </a:xfrm>
        </p:spPr>
        <p:txBody>
          <a:bodyPr>
            <a:normAutofit fontScale="90000"/>
          </a:bodyPr>
          <a:lstStyle/>
          <a:p>
            <a:r>
              <a:rPr lang="id-ID" b="1" dirty="0" smtClean="0">
                <a:solidFill>
                  <a:srgbClr val="FF0000"/>
                </a:solidFill>
                <a:latin typeface="Simplified Arabic Fixed" pitchFamily="49" charset="-78"/>
                <a:cs typeface="Simplified Arabic Fixed" pitchFamily="49" charset="-78"/>
              </a:rPr>
              <a:t>Konteks Penelitian</a:t>
            </a:r>
            <a:endParaRPr lang="id-ID" b="1" dirty="0">
              <a:solidFill>
                <a:srgbClr val="FF0000"/>
              </a:solidFill>
              <a:latin typeface="Simplified Arabic Fixed" pitchFamily="49" charset="-78"/>
              <a:cs typeface="Simplified Arabic Fixed" pitchFamily="49" charset="-78"/>
            </a:endParaRPr>
          </a:p>
        </p:txBody>
      </p:sp>
      <p:sp>
        <p:nvSpPr>
          <p:cNvPr id="3" name="Content Placeholder 2"/>
          <p:cNvSpPr>
            <a:spLocks noGrp="1"/>
          </p:cNvSpPr>
          <p:nvPr>
            <p:ph sz="quarter" idx="1"/>
          </p:nvPr>
        </p:nvSpPr>
        <p:spPr>
          <a:xfrm>
            <a:off x="612648" y="1500174"/>
            <a:ext cx="8317070" cy="5000660"/>
          </a:xfrm>
        </p:spPr>
        <p:txBody>
          <a:bodyPr>
            <a:noAutofit/>
          </a:bodyPr>
          <a:lstStyle/>
          <a:p>
            <a:pPr marL="0" indent="0" algn="just">
              <a:buNone/>
            </a:pPr>
            <a:r>
              <a:rPr lang="id-ID" sz="1750" dirty="0" smtClean="0">
                <a:latin typeface="Simplified Arabic Fixed" pitchFamily="49" charset="-78"/>
                <a:cs typeface="Simplified Arabic Fixed" pitchFamily="49" charset="-78"/>
              </a:rPr>
              <a:t>Konteks Penelitian –dlm penelitian quantitativ biasanya disebut Latar Blkang </a:t>
            </a:r>
            <a:r>
              <a:rPr lang="id-ID" sz="1750" dirty="0" smtClean="0">
                <a:latin typeface="Simplified Arabic Fixed" pitchFamily="49" charset="-78"/>
                <a:cs typeface="Simplified Arabic Fixed" pitchFamily="49" charset="-78"/>
              </a:rPr>
              <a:t>Masalah-, </a:t>
            </a:r>
            <a:r>
              <a:rPr lang="id-ID" sz="1750" dirty="0" smtClean="0">
                <a:latin typeface="Simplified Arabic Fixed" pitchFamily="49" charset="-78"/>
                <a:cs typeface="Simplified Arabic Fixed" pitchFamily="49" charset="-78"/>
              </a:rPr>
              <a:t>Pada dasarnya hendak menjawab pertanyaan </a:t>
            </a:r>
            <a:r>
              <a:rPr lang="id-ID" sz="1750" b="1" dirty="0" smtClean="0">
                <a:latin typeface="Simplified Arabic Fixed" pitchFamily="49" charset="-78"/>
                <a:cs typeface="Simplified Arabic Fixed" pitchFamily="49" charset="-78"/>
              </a:rPr>
              <a:t>mengapa </a:t>
            </a:r>
            <a:r>
              <a:rPr lang="id-ID" sz="1750" dirty="0" smtClean="0">
                <a:latin typeface="Simplified Arabic Fixed" pitchFamily="49" charset="-78"/>
                <a:cs typeface="Simplified Arabic Fixed" pitchFamily="49" charset="-78"/>
              </a:rPr>
              <a:t>sebuah permasalahan dan/atau fakta perlu diteliti dan penting dijadikan pokok persoalan. </a:t>
            </a:r>
          </a:p>
          <a:p>
            <a:pPr marL="0" indent="0" algn="just">
              <a:buNone/>
            </a:pPr>
            <a:endParaRPr lang="id-ID" sz="1750" dirty="0" smtClean="0">
              <a:latin typeface="Simplified Arabic Fixed" pitchFamily="49" charset="-78"/>
              <a:cs typeface="Simplified Arabic Fixed" pitchFamily="49" charset="-78"/>
            </a:endParaRPr>
          </a:p>
          <a:p>
            <a:pPr marL="0" indent="0" algn="just">
              <a:buNone/>
            </a:pPr>
            <a:r>
              <a:rPr lang="id-ID" sz="1750" dirty="0" smtClean="0">
                <a:latin typeface="Simplified Arabic Fixed" pitchFamily="49" charset="-78"/>
                <a:cs typeface="Simplified Arabic Fixed" pitchFamily="49" charset="-78"/>
              </a:rPr>
              <a:t>Untuk dapat memberikan konteks peneltian dengan baik peneliti dituntut agar : Memiliki informasi awal yang mencukupi/memadai tentang fakta atau kenyataan sosial yang hendak di deskripsikan (menelaah  jurnal2 penelitian, membaca laporan2 penelitian, mengamati scra langsung, membaca Kliping media).</a:t>
            </a:r>
          </a:p>
          <a:p>
            <a:pPr marL="0" indent="0" algn="just">
              <a:buNone/>
            </a:pPr>
            <a:endParaRPr lang="id-ID" sz="1750" dirty="0" smtClean="0">
              <a:latin typeface="Simplified Arabic Fixed" pitchFamily="49" charset="-78"/>
              <a:cs typeface="Simplified Arabic Fixed" pitchFamily="49" charset="-78"/>
            </a:endParaRPr>
          </a:p>
          <a:p>
            <a:pPr marL="0" indent="0" algn="just">
              <a:buNone/>
            </a:pPr>
            <a:r>
              <a:rPr lang="id-ID" sz="1750" dirty="0" smtClean="0">
                <a:latin typeface="Simplified Arabic Fixed" pitchFamily="49" charset="-78"/>
                <a:cs typeface="Simplified Arabic Fixed" pitchFamily="49" charset="-78"/>
              </a:rPr>
              <a:t>Konteks Penelitian berangkat dari fakta yang dapat diobservasi atau yang mengedepan sebagai fenomena sosial, bukan dari pemikiran dan penjelasan-penjelasan normatif yang tidak mengisyaratkan ada sesuatu yang unik dan mengandung problematik ditingkat realitas  sehingga tidak menarik dan tidak perlu diteliti.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638140"/>
            <a:ext cx="8153400" cy="647720"/>
          </a:xfrm>
        </p:spPr>
        <p:txBody>
          <a:bodyPr>
            <a:noAutofit/>
          </a:bodyPr>
          <a:lstStyle/>
          <a:p>
            <a:r>
              <a:rPr lang="id-ID" sz="2300" b="1" dirty="0" smtClean="0">
                <a:solidFill>
                  <a:srgbClr val="FF0000"/>
                </a:solidFill>
                <a:latin typeface="Simplified Arabic Fixed" pitchFamily="49" charset="-78"/>
                <a:cs typeface="Simplified Arabic Fixed" pitchFamily="49" charset="-78"/>
              </a:rPr>
              <a:t>Proses Berfikir dalam penelitian Kualitatif</a:t>
            </a:r>
            <a:endParaRPr lang="id-ID" sz="2300" b="1" dirty="0">
              <a:solidFill>
                <a:srgbClr val="FF0000"/>
              </a:solidFill>
              <a:latin typeface="Simplified Arabic Fixed" pitchFamily="49" charset="-78"/>
              <a:cs typeface="Simplified Arabic Fixed" pitchFamily="49" charset="-78"/>
            </a:endParaRPr>
          </a:p>
        </p:txBody>
      </p:sp>
      <p:sp>
        <p:nvSpPr>
          <p:cNvPr id="4" name="Isosceles Triangle 3"/>
          <p:cNvSpPr/>
          <p:nvPr/>
        </p:nvSpPr>
        <p:spPr>
          <a:xfrm rot="10800000">
            <a:off x="857224" y="2071678"/>
            <a:ext cx="3571900" cy="36433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TextBox 4"/>
          <p:cNvSpPr txBox="1"/>
          <p:nvPr/>
        </p:nvSpPr>
        <p:spPr>
          <a:xfrm>
            <a:off x="5357818" y="2285992"/>
            <a:ext cx="2428892" cy="369332"/>
          </a:xfrm>
          <a:prstGeom prst="rect">
            <a:avLst/>
          </a:prstGeom>
          <a:noFill/>
        </p:spPr>
        <p:txBody>
          <a:bodyPr wrap="square" rtlCol="0">
            <a:spAutoFit/>
          </a:bodyPr>
          <a:lstStyle/>
          <a:p>
            <a:r>
              <a:rPr lang="id-ID" dirty="0" smtClean="0"/>
              <a:t>Isu-Isu Umum</a:t>
            </a:r>
            <a:endParaRPr lang="id-ID" dirty="0"/>
          </a:p>
        </p:txBody>
      </p:sp>
      <p:sp>
        <p:nvSpPr>
          <p:cNvPr id="8" name="TextBox 7"/>
          <p:cNvSpPr txBox="1"/>
          <p:nvPr/>
        </p:nvSpPr>
        <p:spPr>
          <a:xfrm>
            <a:off x="5214942" y="3702610"/>
            <a:ext cx="3143272" cy="369332"/>
          </a:xfrm>
          <a:prstGeom prst="rect">
            <a:avLst/>
          </a:prstGeom>
          <a:noFill/>
        </p:spPr>
        <p:txBody>
          <a:bodyPr wrap="square" rtlCol="0">
            <a:spAutoFit/>
          </a:bodyPr>
          <a:lstStyle/>
          <a:p>
            <a:r>
              <a:rPr lang="id-ID" dirty="0" smtClean="0"/>
              <a:t>Isu-Isu Yang lebih khusus</a:t>
            </a:r>
            <a:endParaRPr lang="id-ID" dirty="0"/>
          </a:p>
        </p:txBody>
      </p:sp>
      <p:sp>
        <p:nvSpPr>
          <p:cNvPr id="9" name="TextBox 8"/>
          <p:cNvSpPr txBox="1"/>
          <p:nvPr/>
        </p:nvSpPr>
        <p:spPr>
          <a:xfrm>
            <a:off x="5357818" y="5274246"/>
            <a:ext cx="2428892" cy="369332"/>
          </a:xfrm>
          <a:prstGeom prst="rect">
            <a:avLst/>
          </a:prstGeom>
          <a:noFill/>
        </p:spPr>
        <p:txBody>
          <a:bodyPr wrap="square" rtlCol="0">
            <a:spAutoFit/>
          </a:bodyPr>
          <a:lstStyle/>
          <a:p>
            <a:r>
              <a:rPr lang="id-ID" dirty="0" smtClean="0"/>
              <a:t>Fokus Penelitian</a:t>
            </a:r>
            <a:endParaRPr lang="id-ID" dirty="0"/>
          </a:p>
        </p:txBody>
      </p:sp>
      <p:cxnSp>
        <p:nvCxnSpPr>
          <p:cNvPr id="11" name="Straight Arrow Connector 10"/>
          <p:cNvCxnSpPr/>
          <p:nvPr/>
        </p:nvCxnSpPr>
        <p:spPr>
          <a:xfrm rot="5400000">
            <a:off x="2426844" y="3359578"/>
            <a:ext cx="434248"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2426447" y="4217231"/>
            <a:ext cx="434248" cy="7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2428463" y="5143115"/>
            <a:ext cx="428628" cy="7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2426844" y="2573760"/>
            <a:ext cx="434248"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857488" y="5500702"/>
            <a:ext cx="2428892" cy="562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928926" y="2500306"/>
            <a:ext cx="2355866"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143240" y="3923446"/>
            <a:ext cx="2071702" cy="562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id-ID" sz="2400" b="1" dirty="0" smtClean="0">
                <a:solidFill>
                  <a:schemeClr val="tx1"/>
                </a:solidFill>
                <a:latin typeface="Simplified Arabic Fixed" pitchFamily="49" charset="-78"/>
                <a:cs typeface="Simplified Arabic Fixed" pitchFamily="49" charset="-78"/>
              </a:rPr>
              <a:t>Ciri-ciri Fokus Penelitian Kualitatif &amp; Kuantitatif</a:t>
            </a:r>
            <a:endParaRPr lang="id-ID" sz="2400" dirty="0">
              <a:latin typeface="Simplified Arabic Fixed" pitchFamily="49" charset="-78"/>
              <a:cs typeface="Simplified Arabic Fixed" pitchFamily="49" charset="-78"/>
            </a:endParaRPr>
          </a:p>
        </p:txBody>
      </p:sp>
      <p:sp>
        <p:nvSpPr>
          <p:cNvPr id="6" name="Content Placeholder 5"/>
          <p:cNvSpPr>
            <a:spLocks noGrp="1"/>
          </p:cNvSpPr>
          <p:nvPr>
            <p:ph sz="quarter" idx="2"/>
          </p:nvPr>
        </p:nvSpPr>
        <p:spPr>
          <a:xfrm>
            <a:off x="609600" y="2071678"/>
            <a:ext cx="3886200" cy="4419600"/>
          </a:xfrm>
          <a:ln/>
        </p:spPr>
        <p:style>
          <a:lnRef idx="1">
            <a:schemeClr val="accent1"/>
          </a:lnRef>
          <a:fillRef idx="3">
            <a:schemeClr val="accent1"/>
          </a:fillRef>
          <a:effectRef idx="2">
            <a:schemeClr val="accent1"/>
          </a:effectRef>
          <a:fontRef idx="minor">
            <a:schemeClr val="lt1"/>
          </a:fontRef>
        </p:style>
        <p:txBody>
          <a:bodyPr>
            <a:noAutofit/>
          </a:bodyPr>
          <a:lstStyle/>
          <a:p>
            <a:pPr marL="173038" indent="-173038" algn="just" fontAlgn="t">
              <a:buFont typeface="+mj-lt"/>
              <a:buAutoNum type="arabicPeriod"/>
            </a:pPr>
            <a:r>
              <a:rPr lang="id-ID" sz="2000" dirty="0" smtClean="0">
                <a:cs typeface="Simplified Arabic Fixed" pitchFamily="49" charset="-78"/>
              </a:rPr>
              <a:t>Spektrum Bahasan Luas</a:t>
            </a:r>
          </a:p>
          <a:p>
            <a:pPr marL="173038" indent="-173038" algn="just" fontAlgn="t">
              <a:buFont typeface="+mj-lt"/>
              <a:buAutoNum type="arabicPeriod"/>
            </a:pPr>
            <a:r>
              <a:rPr lang="id-ID" sz="2000" dirty="0" smtClean="0">
                <a:cs typeface="Simplified Arabic Fixed" pitchFamily="49" charset="-78"/>
              </a:rPr>
              <a:t>Lebih tertarik pada proses</a:t>
            </a:r>
          </a:p>
          <a:p>
            <a:pPr marL="173038" indent="-173038" algn="just" fontAlgn="t">
              <a:buFont typeface="+mj-lt"/>
              <a:buAutoNum type="arabicPeriod"/>
            </a:pPr>
            <a:r>
              <a:rPr lang="id-ID" sz="2000" dirty="0" smtClean="0">
                <a:cs typeface="Simplified Arabic Fixed" pitchFamily="49" charset="-78"/>
              </a:rPr>
              <a:t>Mengembangkan konsep baru/teori</a:t>
            </a:r>
          </a:p>
          <a:p>
            <a:pPr marL="173038" indent="-173038" algn="just" fontAlgn="t">
              <a:buFont typeface="+mj-lt"/>
              <a:buAutoNum type="arabicPeriod"/>
            </a:pPr>
            <a:r>
              <a:rPr lang="id-ID" sz="2000" dirty="0" smtClean="0">
                <a:cs typeface="Simplified Arabic Fixed" pitchFamily="49" charset="-78"/>
              </a:rPr>
              <a:t>Mencari/mengakomodasi kebenaran intersubjektif</a:t>
            </a:r>
          </a:p>
          <a:p>
            <a:pPr marL="173038" indent="-173038" algn="just" fontAlgn="t">
              <a:buFont typeface="+mj-lt"/>
              <a:buAutoNum type="arabicPeriod"/>
            </a:pPr>
            <a:r>
              <a:rPr lang="id-ID" sz="2000" dirty="0" smtClean="0"/>
              <a:t>Tertarik pada pertanyaan Why dan How</a:t>
            </a:r>
            <a:endParaRPr lang="id-ID" sz="2000" dirty="0" smtClean="0">
              <a:cs typeface="Simplified Arabic Fixed" pitchFamily="49" charset="-78"/>
            </a:endParaRPr>
          </a:p>
          <a:p>
            <a:pPr marL="173038" indent="-173038" fontAlgn="t">
              <a:buFont typeface="+mj-lt"/>
              <a:buAutoNum type="arabicPeriod"/>
            </a:pPr>
            <a:r>
              <a:rPr lang="id-ID" sz="2000" dirty="0" smtClean="0">
                <a:cs typeface="Simplified Arabic Fixed" pitchFamily="49" charset="-78"/>
              </a:rPr>
              <a:t>Keunikan objek sangat dihargai(kasus per kasus)</a:t>
            </a:r>
          </a:p>
          <a:p>
            <a:pPr marL="173038" indent="-173038" fontAlgn="t">
              <a:buFont typeface="+mj-lt"/>
              <a:buAutoNum type="arabicPeriod"/>
            </a:pPr>
            <a:r>
              <a:rPr lang="id-ID" sz="2000" dirty="0" smtClean="0">
                <a:cs typeface="Simplified Arabic Fixed" pitchFamily="49" charset="-78"/>
              </a:rPr>
              <a:t>Hasil akhir masih terbuka (Unpredictabe)</a:t>
            </a:r>
          </a:p>
          <a:p>
            <a:pPr algn="just" fontAlgn="t"/>
            <a:endParaRPr lang="id-ID" sz="2000" dirty="0" smtClean="0">
              <a:cs typeface="Simplified Arabic Fixed" pitchFamily="49" charset="-78"/>
            </a:endParaRPr>
          </a:p>
          <a:p>
            <a:pPr algn="just">
              <a:buNone/>
            </a:pPr>
            <a:endParaRPr lang="id-ID" sz="2000" dirty="0"/>
          </a:p>
        </p:txBody>
      </p:sp>
      <p:sp>
        <p:nvSpPr>
          <p:cNvPr id="8" name="Content Placeholder 7"/>
          <p:cNvSpPr>
            <a:spLocks noGrp="1"/>
          </p:cNvSpPr>
          <p:nvPr>
            <p:ph sz="quarter" idx="4"/>
          </p:nvPr>
        </p:nvSpPr>
        <p:spPr>
          <a:xfrm>
            <a:off x="4800600" y="2071678"/>
            <a:ext cx="3886200" cy="4419600"/>
          </a:xfrm>
          <a:ln/>
        </p:spPr>
        <p:style>
          <a:lnRef idx="2">
            <a:schemeClr val="accent5">
              <a:shade val="50000"/>
            </a:schemeClr>
          </a:lnRef>
          <a:fillRef idx="1">
            <a:schemeClr val="accent5"/>
          </a:fillRef>
          <a:effectRef idx="0">
            <a:schemeClr val="accent5"/>
          </a:effectRef>
          <a:fontRef idx="minor">
            <a:schemeClr val="lt1"/>
          </a:fontRef>
        </p:style>
        <p:txBody>
          <a:bodyPr>
            <a:normAutofit fontScale="77500" lnSpcReduction="20000"/>
          </a:bodyPr>
          <a:lstStyle/>
          <a:p>
            <a:pPr marL="268288" indent="-268288" algn="just" fontAlgn="t">
              <a:buFont typeface="+mj-lt"/>
              <a:buAutoNum type="arabicPeriod"/>
            </a:pPr>
            <a:r>
              <a:rPr lang="id-ID" dirty="0" smtClean="0"/>
              <a:t>Spekrum Bahasan sangat sempit/spesifik</a:t>
            </a:r>
          </a:p>
          <a:p>
            <a:pPr marL="268288" indent="-268288" algn="just" fontAlgn="t">
              <a:buFont typeface="+mj-lt"/>
              <a:buAutoNum type="arabicPeriod"/>
            </a:pPr>
            <a:r>
              <a:rPr lang="id-ID" dirty="0" smtClean="0"/>
              <a:t>Lebih tertarik pada produk akhir</a:t>
            </a:r>
          </a:p>
          <a:p>
            <a:pPr marL="268288" indent="-268288" algn="just" fontAlgn="t">
              <a:buFont typeface="+mj-lt"/>
              <a:buAutoNum type="arabicPeriod"/>
            </a:pPr>
            <a:r>
              <a:rPr lang="id-ID" dirty="0" smtClean="0"/>
              <a:t>Mengkorfimasi teori yang ada</a:t>
            </a:r>
          </a:p>
          <a:p>
            <a:pPr marL="268288" indent="-268288" algn="just" fontAlgn="t">
              <a:buFont typeface="+mj-lt"/>
              <a:buAutoNum type="arabicPeriod"/>
            </a:pPr>
            <a:r>
              <a:rPr lang="id-ID" dirty="0" smtClean="0"/>
              <a:t>Mencari kebenaran objektif</a:t>
            </a:r>
          </a:p>
          <a:p>
            <a:pPr marL="268288" indent="-268288" algn="just" fontAlgn="t">
              <a:buFont typeface="+mj-lt"/>
              <a:buAutoNum type="arabicPeriod"/>
            </a:pPr>
            <a:r>
              <a:rPr lang="id-ID" dirty="0" smtClean="0"/>
              <a:t>Tertarik pada pertanyaan what</a:t>
            </a:r>
          </a:p>
          <a:p>
            <a:pPr marL="268288" indent="-268288" algn="just" fontAlgn="t">
              <a:buFont typeface="+mj-lt"/>
              <a:buAutoNum type="arabicPeriod"/>
            </a:pPr>
            <a:r>
              <a:rPr lang="id-ID" dirty="0" smtClean="0"/>
              <a:t>Berusaha membuat generalisasi (dari sampel ke populasi))</a:t>
            </a:r>
          </a:p>
          <a:p>
            <a:pPr marL="268288" indent="-268288" algn="just" fontAlgn="t">
              <a:buFont typeface="+mj-lt"/>
              <a:buAutoNum type="arabicPeriod"/>
            </a:pPr>
            <a:r>
              <a:rPr lang="id-ID" dirty="0" smtClean="0"/>
              <a:t>Hasil akhir jelas dan bisa diprediksi</a:t>
            </a:r>
          </a:p>
          <a:p>
            <a:pPr algn="just" fontAlgn="t"/>
            <a:endParaRPr lang="id-ID" dirty="0" smtClean="0"/>
          </a:p>
          <a:p>
            <a:pPr algn="just">
              <a:buNone/>
            </a:pPr>
            <a:endParaRPr lang="id-ID" dirty="0"/>
          </a:p>
        </p:txBody>
      </p:sp>
      <p:sp>
        <p:nvSpPr>
          <p:cNvPr id="5" name="Text Placeholder 4"/>
          <p:cNvSpPr>
            <a:spLocks noGrp="1"/>
          </p:cNvSpPr>
          <p:nvPr>
            <p:ph type="body" sz="quarter" idx="1"/>
          </p:nvPr>
        </p:nvSpPr>
        <p:spPr>
          <a:xfrm>
            <a:off x="609600" y="1285860"/>
            <a:ext cx="3886200" cy="749630"/>
          </a:xfrm>
        </p:spPr>
        <p:txBody>
          <a:bodyPr>
            <a:normAutofit fontScale="85000" lnSpcReduction="10000"/>
          </a:bodyPr>
          <a:lstStyle/>
          <a:p>
            <a:pPr algn="ctr"/>
            <a:r>
              <a:rPr lang="id-ID" sz="2400" dirty="0" smtClean="0">
                <a:latin typeface="Simplified Arabic Fixed" pitchFamily="49" charset="-78"/>
                <a:cs typeface="Simplified Arabic Fixed" pitchFamily="49" charset="-78"/>
              </a:rPr>
              <a:t>FOKUS PENELITIAN</a:t>
            </a:r>
          </a:p>
          <a:p>
            <a:pPr algn="ctr"/>
            <a:r>
              <a:rPr lang="id-ID" sz="2400" dirty="0" smtClean="0">
                <a:latin typeface="Simplified Arabic Fixed" pitchFamily="49" charset="-78"/>
                <a:cs typeface="Simplified Arabic Fixed" pitchFamily="49" charset="-78"/>
              </a:rPr>
              <a:t>-Penelitian Kualitatif-</a:t>
            </a:r>
          </a:p>
        </p:txBody>
      </p:sp>
      <p:sp>
        <p:nvSpPr>
          <p:cNvPr id="7" name="Text Placeholder 6"/>
          <p:cNvSpPr>
            <a:spLocks noGrp="1"/>
          </p:cNvSpPr>
          <p:nvPr>
            <p:ph type="body" sz="quarter" idx="3"/>
          </p:nvPr>
        </p:nvSpPr>
        <p:spPr>
          <a:xfrm>
            <a:off x="4800600" y="1276010"/>
            <a:ext cx="3886200" cy="749630"/>
          </a:xfrm>
        </p:spPr>
        <p:txBody>
          <a:bodyPr>
            <a:noAutofit/>
          </a:bodyPr>
          <a:lstStyle/>
          <a:p>
            <a:pPr algn="ctr"/>
            <a:r>
              <a:rPr lang="id-ID" dirty="0" smtClean="0"/>
              <a:t>Pokok Permasalahan</a:t>
            </a:r>
          </a:p>
          <a:p>
            <a:pPr algn="ctr"/>
            <a:r>
              <a:rPr lang="id-ID" dirty="0" smtClean="0"/>
              <a:t>-Penelitian Kuantiitatif-</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642918"/>
            <a:ext cx="8153400" cy="785818"/>
          </a:xfrm>
        </p:spPr>
        <p:txBody>
          <a:bodyPr>
            <a:normAutofit/>
          </a:bodyPr>
          <a:lstStyle/>
          <a:p>
            <a:r>
              <a:rPr lang="id-ID" b="1" dirty="0" smtClean="0">
                <a:solidFill>
                  <a:schemeClr val="tx1"/>
                </a:solidFill>
                <a:latin typeface="Simplified Arabic Fixed" pitchFamily="49" charset="-78"/>
                <a:cs typeface="Simplified Arabic Fixed" pitchFamily="49" charset="-78"/>
              </a:rPr>
              <a:t>Menentukan Fokus</a:t>
            </a:r>
            <a:endParaRPr lang="id-ID" b="1" dirty="0">
              <a:solidFill>
                <a:schemeClr val="tx1"/>
              </a:solidFill>
              <a:latin typeface="Simplified Arabic Fixed" pitchFamily="49" charset="-78"/>
              <a:cs typeface="Simplified Arabic Fixed" pitchFamily="49" charset="-78"/>
            </a:endParaRPr>
          </a:p>
        </p:txBody>
      </p:sp>
      <p:sp>
        <p:nvSpPr>
          <p:cNvPr id="5" name="Content Placeholder 4"/>
          <p:cNvSpPr>
            <a:spLocks noGrp="1"/>
          </p:cNvSpPr>
          <p:nvPr>
            <p:ph sz="quarter" idx="1"/>
          </p:nvPr>
        </p:nvSpPr>
        <p:spPr>
          <a:xfrm>
            <a:off x="612648" y="1719282"/>
            <a:ext cx="8153400" cy="4495800"/>
          </a:xfrm>
        </p:spPr>
        <p:txBody>
          <a:bodyPr>
            <a:normAutofit/>
          </a:bodyPr>
          <a:lstStyle/>
          <a:p>
            <a:pPr marL="273050" indent="-273050" algn="just"/>
            <a:r>
              <a:rPr lang="id-ID" sz="2500" dirty="0" smtClean="0">
                <a:latin typeface="Simplified Arabic Fixed" pitchFamily="49" charset="-78"/>
                <a:cs typeface="Simplified Arabic Fixed" pitchFamily="49" charset="-78"/>
              </a:rPr>
              <a:t>Pilihlah topik yang penting dan mampu membangkitkan motivasi anda untk meneliti</a:t>
            </a:r>
            <a:endParaRPr lang="id-ID" sz="2500" dirty="0">
              <a:latin typeface="Simplified Arabic Fixed" pitchFamily="49" charset="-78"/>
              <a:cs typeface="Simplified Arabic Fixed" pitchFamily="49" charset="-78"/>
            </a:endParaRPr>
          </a:p>
          <a:p>
            <a:pPr marL="273050" indent="-273050" algn="just"/>
            <a:r>
              <a:rPr lang="id-ID" sz="2500" dirty="0" smtClean="0">
                <a:latin typeface="Simplified Arabic Fixed" pitchFamily="49" charset="-78"/>
                <a:cs typeface="Simplified Arabic Fixed" pitchFamily="49" charset="-78"/>
              </a:rPr>
              <a:t>Pilihlah topik dengan ukuran dan kompleksitas yang mampu anda teliti dalam jangkauan waktu dan sarana yang anda miliki</a:t>
            </a:r>
          </a:p>
          <a:p>
            <a:pPr marL="273050" indent="-273050" algn="just"/>
            <a:r>
              <a:rPr lang="id-ID" sz="2500" dirty="0" smtClean="0">
                <a:latin typeface="Simplified Arabic Fixed" pitchFamily="49" charset="-78"/>
                <a:cs typeface="Simplified Arabic Fixed" pitchFamily="49" charset="-78"/>
              </a:rPr>
              <a:t>Pilihlah topik yang anda perkirakan memiliki data yang relatif mudah untuk diakses</a:t>
            </a:r>
            <a:endParaRPr lang="id-ID" sz="2500" dirty="0">
              <a:latin typeface="Simplified Arabic Fixed" pitchFamily="49" charset="-78"/>
              <a:cs typeface="Simplified Arabic Fixed" pitchFamily="49"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500034" y="500042"/>
            <a:ext cx="8153400" cy="6143668"/>
          </a:xfrm>
        </p:spPr>
        <p:txBody>
          <a:bodyPr>
            <a:noAutofit/>
          </a:bodyPr>
          <a:lstStyle/>
          <a:p>
            <a:pPr algn="just">
              <a:buNone/>
            </a:pPr>
            <a:r>
              <a:rPr lang="id-ID" sz="1700" b="1" dirty="0" smtClean="0">
                <a:latin typeface="Simplified Arabic Fixed" pitchFamily="49" charset="-78"/>
                <a:cs typeface="Simplified Arabic Fixed" pitchFamily="49" charset="-78"/>
              </a:rPr>
              <a:t>Latar Belakang </a:t>
            </a:r>
            <a:r>
              <a:rPr lang="id-ID" sz="1700" dirty="0" smtClean="0">
                <a:latin typeface="Simplified Arabic Fixed" pitchFamily="49" charset="-78"/>
                <a:cs typeface="Simplified Arabic Fixed" pitchFamily="49" charset="-78"/>
              </a:rPr>
              <a:t>berisi data awal atau gejala-gejala yang berhubungan dgn fokus. Pada bagian latar blkng ini peneliti meyakinkan pembaca dan dirinya sendiri bahawa topik ini penting utk diteliti.</a:t>
            </a:r>
          </a:p>
          <a:p>
            <a:pPr algn="just">
              <a:buNone/>
            </a:pPr>
            <a:endParaRPr lang="id-ID" sz="1700" dirty="0" smtClean="0">
              <a:latin typeface="Simplified Arabic Fixed" pitchFamily="49" charset="-78"/>
              <a:cs typeface="Simplified Arabic Fixed" pitchFamily="49" charset="-78"/>
            </a:endParaRPr>
          </a:p>
          <a:p>
            <a:pPr algn="just">
              <a:buNone/>
            </a:pPr>
            <a:r>
              <a:rPr lang="id-ID" sz="1700" b="1" dirty="0" smtClean="0">
                <a:latin typeface="Simplified Arabic Fixed" pitchFamily="49" charset="-78"/>
                <a:cs typeface="Simplified Arabic Fixed" pitchFamily="49" charset="-78"/>
              </a:rPr>
              <a:t>Fokus</a:t>
            </a:r>
            <a:r>
              <a:rPr lang="id-ID" sz="1700" dirty="0" smtClean="0">
                <a:latin typeface="Simplified Arabic Fixed" pitchFamily="49" charset="-78"/>
                <a:cs typeface="Simplified Arabic Fixed" pitchFamily="49" charset="-78"/>
              </a:rPr>
              <a:t> berisi pertanyaan-pertanyaan utama yang menjadi pemicu dan alasan utama dilakukannya penelitian ini, dan pertanyaan dalam fokus hanya bersifat ancar-ancar saja karna sgla sesuatu dapat berubah dan berkembang dengan situasi lapangan penelitian.</a:t>
            </a:r>
          </a:p>
          <a:p>
            <a:pPr algn="just">
              <a:buNone/>
            </a:pPr>
            <a:endParaRPr lang="id-ID" sz="1700" dirty="0" smtClean="0">
              <a:latin typeface="Simplified Arabic Fixed" pitchFamily="49" charset="-78"/>
              <a:cs typeface="Simplified Arabic Fixed" pitchFamily="49" charset="-78"/>
            </a:endParaRPr>
          </a:p>
          <a:p>
            <a:pPr algn="just">
              <a:buNone/>
            </a:pPr>
            <a:r>
              <a:rPr lang="id-ID" sz="1700" b="1" dirty="0" smtClean="0">
                <a:latin typeface="Simplified Arabic Fixed" pitchFamily="49" charset="-78"/>
                <a:cs typeface="Simplified Arabic Fixed" pitchFamily="49" charset="-78"/>
              </a:rPr>
              <a:t>Tujuan Penelitian </a:t>
            </a:r>
            <a:r>
              <a:rPr lang="id-ID" sz="1700" dirty="0" smtClean="0">
                <a:latin typeface="Simplified Arabic Fixed" pitchFamily="49" charset="-78"/>
                <a:cs typeface="Simplified Arabic Fixed" pitchFamily="49" charset="-78"/>
              </a:rPr>
              <a:t>berisi pernyataan tentang </a:t>
            </a:r>
            <a:r>
              <a:rPr lang="id-ID" sz="1700" i="1" dirty="0" smtClean="0">
                <a:latin typeface="Simplified Arabic Fixed" pitchFamily="49" charset="-78"/>
                <a:cs typeface="Simplified Arabic Fixed" pitchFamily="49" charset="-78"/>
              </a:rPr>
              <a:t>output </a:t>
            </a:r>
            <a:r>
              <a:rPr lang="id-ID" sz="1700" dirty="0" smtClean="0">
                <a:latin typeface="Simplified Arabic Fixed" pitchFamily="49" charset="-78"/>
                <a:cs typeface="Simplified Arabic Fixed" pitchFamily="49" charset="-78"/>
              </a:rPr>
              <a:t>apa yang diharapkan peneliti setelah penelitian ini selesai dilaksanakan. Seperti : Penelitian ini bertujuan memahami......., menganalisis................, membandingkan.........., mengevaluasi.............., dst</a:t>
            </a:r>
          </a:p>
          <a:p>
            <a:pPr algn="just">
              <a:buNone/>
            </a:pPr>
            <a:endParaRPr lang="id-ID" sz="1700" dirty="0" smtClean="0">
              <a:latin typeface="Simplified Arabic Fixed" pitchFamily="49" charset="-78"/>
              <a:cs typeface="Simplified Arabic Fixed" pitchFamily="49" charset="-78"/>
            </a:endParaRPr>
          </a:p>
          <a:p>
            <a:pPr algn="just">
              <a:buNone/>
            </a:pPr>
            <a:r>
              <a:rPr lang="id-ID" sz="1700" b="1" dirty="0" smtClean="0">
                <a:latin typeface="Simplified Arabic Fixed" pitchFamily="49" charset="-78"/>
                <a:cs typeface="Simplified Arabic Fixed" pitchFamily="49" charset="-78"/>
              </a:rPr>
              <a:t>Manfaat Penelitian </a:t>
            </a:r>
            <a:r>
              <a:rPr lang="id-ID" sz="1700" dirty="0" smtClean="0">
                <a:latin typeface="Simplified Arabic Fixed" pitchFamily="49" charset="-78"/>
                <a:cs typeface="Simplified Arabic Fixed" pitchFamily="49" charset="-78"/>
              </a:rPr>
              <a:t>berisi pernyataan </a:t>
            </a:r>
            <a:r>
              <a:rPr lang="id-ID" sz="1700" i="1" dirty="0" smtClean="0">
                <a:latin typeface="Simplified Arabic Fixed" pitchFamily="49" charset="-78"/>
                <a:cs typeface="Simplified Arabic Fixed" pitchFamily="49" charset="-78"/>
              </a:rPr>
              <a:t>outcame</a:t>
            </a:r>
            <a:r>
              <a:rPr lang="id-ID" sz="1700" dirty="0" smtClean="0">
                <a:latin typeface="Simplified Arabic Fixed" pitchFamily="49" charset="-78"/>
                <a:cs typeface="Simplified Arabic Fixed" pitchFamily="49" charset="-78"/>
              </a:rPr>
              <a:t>-manfaat- yang bisa diambil dari temuan yang didaptkan dalam penelitian ini. Ada 2 macam manfaat yaitu : manfaat teoritis dan manfaat praktis. </a:t>
            </a:r>
            <a:endParaRPr lang="id-ID" sz="1700" dirty="0">
              <a:latin typeface="Simplified Arabic Fixed" pitchFamily="49" charset="-78"/>
              <a:cs typeface="Simplified Arabic Fixed" pitchFamily="49"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357166"/>
            <a:ext cx="8153400" cy="857256"/>
          </a:xfrm>
        </p:spPr>
        <p:txBody>
          <a:bodyPr>
            <a:normAutofit/>
          </a:bodyPr>
          <a:lstStyle/>
          <a:p>
            <a:pPr algn="ctr"/>
            <a:r>
              <a:rPr lang="id-ID" sz="3200" b="1" dirty="0" smtClean="0">
                <a:solidFill>
                  <a:srgbClr val="FF0000"/>
                </a:solidFill>
              </a:rPr>
              <a:t>Kerangka Teoritik dalam Penelitian Kualitatif </a:t>
            </a:r>
            <a:endParaRPr lang="id-ID" sz="3200" b="1" dirty="0">
              <a:solidFill>
                <a:srgbClr val="FF0000"/>
              </a:solidFill>
            </a:endParaRPr>
          </a:p>
        </p:txBody>
      </p:sp>
      <p:sp>
        <p:nvSpPr>
          <p:cNvPr id="3" name="Content Placeholder 2"/>
          <p:cNvSpPr>
            <a:spLocks noGrp="1"/>
          </p:cNvSpPr>
          <p:nvPr>
            <p:ph sz="quarter" idx="1"/>
          </p:nvPr>
        </p:nvSpPr>
        <p:spPr>
          <a:xfrm>
            <a:off x="612648" y="1600200"/>
            <a:ext cx="8153400" cy="4757758"/>
          </a:xfrm>
        </p:spPr>
        <p:txBody>
          <a:bodyPr>
            <a:normAutofit fontScale="92500" lnSpcReduction="10000"/>
          </a:bodyPr>
          <a:lstStyle/>
          <a:p>
            <a:pPr marL="514350" indent="-514350">
              <a:buAutoNum type="alphaUcPeriod"/>
            </a:pPr>
            <a:r>
              <a:rPr lang="id-ID" sz="2400" dirty="0" smtClean="0">
                <a:latin typeface="Simplified Arabic Fixed" pitchFamily="49" charset="-78"/>
                <a:cs typeface="Simplified Arabic Fixed" pitchFamily="49" charset="-78"/>
              </a:rPr>
              <a:t>Pengertian Kerangka Teoritik</a:t>
            </a:r>
          </a:p>
          <a:p>
            <a:pPr marL="0" indent="17463" algn="just">
              <a:buNone/>
            </a:pPr>
            <a:r>
              <a:rPr lang="id-ID" sz="2400" dirty="0" smtClean="0">
                <a:latin typeface="Simplified Arabic Fixed" pitchFamily="49" charset="-78"/>
                <a:cs typeface="Simplified Arabic Fixed" pitchFamily="49" charset="-78"/>
              </a:rPr>
              <a:t>Kerangka teoritik adlah penjelasan ilmiah tentang konsep-konsep kunci yang akan digunakan dalam penelitian, termasuk berbagai kemungkinan ke-terkaitan antar konsep dengan konsep yang lain.</a:t>
            </a:r>
          </a:p>
          <a:p>
            <a:pPr marL="0" indent="17463" algn="just">
              <a:buNone/>
            </a:pPr>
            <a:endParaRPr lang="id-ID" sz="2400" dirty="0" smtClean="0">
              <a:latin typeface="Simplified Arabic Fixed" pitchFamily="49" charset="-78"/>
              <a:cs typeface="Simplified Arabic Fixed" pitchFamily="49" charset="-78"/>
            </a:endParaRPr>
          </a:p>
          <a:p>
            <a:pPr marL="0" indent="17463" algn="just">
              <a:buNone/>
            </a:pPr>
            <a:r>
              <a:rPr lang="id-ID" sz="2400" dirty="0" smtClean="0">
                <a:latin typeface="Simplified Arabic Fixed" pitchFamily="49" charset="-78"/>
                <a:cs typeface="Simplified Arabic Fixed" pitchFamily="49" charset="-78"/>
              </a:rPr>
              <a:t>Kerangka teoritik dalam penelitian kualitatif masih diperlukan, namun fungsinya tidak sebagai “pagar” yang membatasi area penelitian. Dalam hal ini kerangka teoritik lebih berperan sebagai titik berangkat dan landasan bagi peneliti untuk menganalisis dan memahami realitas yang ditelitinya secara ilmiah. </a:t>
            </a:r>
          </a:p>
          <a:p>
            <a:pPr marL="0" indent="17463" algn="just">
              <a:buNone/>
            </a:pPr>
            <a:endParaRPr lang="id-ID" sz="2400" dirty="0" smtClean="0">
              <a:latin typeface="Simplified Arabic Fixed" pitchFamily="49" charset="-78"/>
              <a:cs typeface="Simplified Arabic Fixed" pitchFamily="49" charset="-78"/>
            </a:endParaRPr>
          </a:p>
          <a:p>
            <a:pPr marL="0" indent="17463" algn="just">
              <a:buNone/>
            </a:pPr>
            <a:endParaRPr lang="id-ID" sz="2400" dirty="0">
              <a:latin typeface="Simplified Arabic Fixed" pitchFamily="49" charset="-78"/>
              <a:cs typeface="Simplified Arabic Fixed" pitchFamily="49"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785794"/>
            <a:ext cx="8153400" cy="500066"/>
          </a:xfrm>
        </p:spPr>
        <p:txBody>
          <a:bodyPr>
            <a:normAutofit fontScale="90000"/>
          </a:bodyPr>
          <a:lstStyle/>
          <a:p>
            <a:r>
              <a:rPr lang="id-ID" sz="3600" b="1" dirty="0" smtClean="0">
                <a:solidFill>
                  <a:schemeClr val="tx1"/>
                </a:solidFill>
                <a:latin typeface="Simplified Arabic Fixed" pitchFamily="49" charset="-78"/>
                <a:cs typeface="Simplified Arabic Fixed" pitchFamily="49" charset="-78"/>
              </a:rPr>
              <a:t>Peran Kerangka Teoritik</a:t>
            </a:r>
            <a:endParaRPr lang="id-ID" sz="3600" b="1" dirty="0">
              <a:solidFill>
                <a:schemeClr val="tx1"/>
              </a:solidFill>
              <a:latin typeface="Simplified Arabic Fixed" pitchFamily="49" charset="-78"/>
              <a:cs typeface="Simplified Arabic Fixed" pitchFamily="49" charset="-78"/>
            </a:endParaRPr>
          </a:p>
        </p:txBody>
      </p:sp>
      <p:sp>
        <p:nvSpPr>
          <p:cNvPr id="3" name="Content Placeholder 2"/>
          <p:cNvSpPr>
            <a:spLocks noGrp="1"/>
          </p:cNvSpPr>
          <p:nvPr>
            <p:ph sz="quarter" idx="1"/>
          </p:nvPr>
        </p:nvSpPr>
        <p:spPr/>
        <p:txBody>
          <a:bodyPr>
            <a:normAutofit fontScale="85000" lnSpcReduction="20000"/>
          </a:bodyPr>
          <a:lstStyle/>
          <a:p>
            <a:pPr marL="514350" indent="-514350" algn="just">
              <a:buAutoNum type="arabicPeriod"/>
            </a:pPr>
            <a:r>
              <a:rPr lang="id-ID" sz="2600" dirty="0" smtClean="0">
                <a:latin typeface="Simplified Arabic Fixed" pitchFamily="49" charset="-78"/>
                <a:cs typeface="Simplified Arabic Fixed" pitchFamily="49" charset="-78"/>
              </a:rPr>
              <a:t>Kerangkan teoritik sebagai pemandu ilmiah untuk menentukan fukus penelitian.</a:t>
            </a:r>
          </a:p>
          <a:p>
            <a:pPr marL="514350" indent="-514350" algn="just">
              <a:buAutoNum type="arabicPeriod"/>
            </a:pPr>
            <a:r>
              <a:rPr lang="id-ID" sz="2600" dirty="0" smtClean="0">
                <a:latin typeface="Simplified Arabic Fixed" pitchFamily="49" charset="-78"/>
                <a:cs typeface="Simplified Arabic Fixed" pitchFamily="49" charset="-78"/>
              </a:rPr>
              <a:t>Kerangka teoritik berperan sebagai pemandu ilmiah pada saat peneliti menganalisis datanya, membuat kategori-kategori, menemukan konsep-konsep dan mengintegrasikannya menjadi “teori baru”-mungkin tdk benar-benar baru, tapi merupakan validasi terhadap teori yg sudah ada-</a:t>
            </a:r>
          </a:p>
          <a:p>
            <a:pPr marL="514350" indent="-514350" algn="just">
              <a:buAutoNum type="arabicPeriod"/>
            </a:pPr>
            <a:r>
              <a:rPr lang="id-ID" sz="2600" dirty="0" smtClean="0">
                <a:latin typeface="Simplified Arabic Fixed" pitchFamily="49" charset="-78"/>
                <a:cs typeface="Simplified Arabic Fixed" pitchFamily="49" charset="-78"/>
              </a:rPr>
              <a:t>Teori dlm penelitian kualitatif lebih bersifat pasif dan tidak ‘mengintervensi’ kenyataan alamiah dari fenomena sosial yang hendak diteliti/teori dimungkinakn berubah ketika temuan dilapangan mengisyaratkan hal itu.</a:t>
            </a:r>
            <a:endParaRPr lang="id-ID" sz="2600" dirty="0">
              <a:latin typeface="Simplified Arabic Fixed" pitchFamily="49" charset="-78"/>
              <a:cs typeface="Simplified Arabic Fixed" pitchFamily="49"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444</TotalTime>
  <Words>632</Words>
  <Application>Microsoft Office PowerPoint</Application>
  <PresentationFormat>On-screen Show (4:3)</PresentationFormat>
  <Paragraphs>70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Rancangan Penelitian Kualitatif</vt:lpstr>
      <vt:lpstr>Slide 2</vt:lpstr>
      <vt:lpstr>Konteks Penelitian</vt:lpstr>
      <vt:lpstr>Proses Berfikir dalam penelitian Kualitatif</vt:lpstr>
      <vt:lpstr>Ciri-ciri Fokus Penelitian Kualitatif &amp; Kuantitatif</vt:lpstr>
      <vt:lpstr>Menentukan Fokus</vt:lpstr>
      <vt:lpstr>Slide 7</vt:lpstr>
      <vt:lpstr>Kerangka Teoritik dalam Penelitian Kualitatif </vt:lpstr>
      <vt:lpstr>Peran Kerangka Teoritik</vt:lpstr>
      <vt:lpstr>Masalah Etik-Emik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35</cp:revision>
  <dcterms:created xsi:type="dcterms:W3CDTF">2013-09-25T01:45:20Z</dcterms:created>
  <dcterms:modified xsi:type="dcterms:W3CDTF">2013-09-30T04:49:38Z</dcterms:modified>
</cp:coreProperties>
</file>