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6" r:id="rId2"/>
    <p:sldId id="257" r:id="rId3"/>
    <p:sldId id="258" r:id="rId4"/>
    <p:sldId id="259" r:id="rId5"/>
    <p:sldId id="260" r:id="rId6"/>
    <p:sldId id="261" r:id="rId7"/>
    <p:sldId id="263" r:id="rId8"/>
    <p:sldId id="264" r:id="rId9"/>
    <p:sldId id="265" r:id="rId10"/>
    <p:sldId id="267" r:id="rId11"/>
    <p:sldId id="268" r:id="rId12"/>
    <p:sldId id="269" r:id="rId13"/>
    <p:sldId id="270" r:id="rId14"/>
    <p:sldId id="272" r:id="rId1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40" d="100"/>
          <a:sy n="40" d="100"/>
        </p:scale>
        <p:origin x="-1302"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8F1BD18-0274-43BF-9E88-425068A4068C}" type="datetimeFigureOut">
              <a:rPr lang="id-ID" smtClean="0"/>
              <a:t>12/12/2012</a:t>
            </a:fld>
            <a:endParaRPr lang="id-ID"/>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2A8D9C5-BFE5-4FC9-84E0-9CD246BF3782}" type="slidenum">
              <a:rPr lang="id-ID" smtClean="0"/>
              <a:t>‹#›</a:t>
            </a:fld>
            <a:endParaRPr lang="id-ID"/>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0B3EE48F-1909-4B46-BF28-EC96587615E1}" type="datetimeFigureOut">
              <a:rPr lang="id-ID" smtClean="0"/>
              <a:t>12/12/2012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792B8F3-002C-4D84-AE2F-BA5BADE203D1}"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B3EE48F-1909-4B46-BF28-EC96587615E1}" type="datetimeFigureOut">
              <a:rPr lang="id-ID" smtClean="0"/>
              <a:t>12/12/2012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792B8F3-002C-4D84-AE2F-BA5BADE203D1}"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B3EE48F-1909-4B46-BF28-EC96587615E1}" type="datetimeFigureOut">
              <a:rPr lang="id-ID" smtClean="0"/>
              <a:t>12/12/2012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792B8F3-002C-4D84-AE2F-BA5BADE203D1}"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B3EE48F-1909-4B46-BF28-EC96587615E1}" type="datetimeFigureOut">
              <a:rPr lang="id-ID" smtClean="0"/>
              <a:t>12/12/2012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792B8F3-002C-4D84-AE2F-BA5BADE203D1}"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3EE48F-1909-4B46-BF28-EC96587615E1}" type="datetimeFigureOut">
              <a:rPr lang="id-ID" smtClean="0"/>
              <a:t>12/12/2012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792B8F3-002C-4D84-AE2F-BA5BADE203D1}"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0B3EE48F-1909-4B46-BF28-EC96587615E1}" type="datetimeFigureOut">
              <a:rPr lang="id-ID" smtClean="0"/>
              <a:t>12/12/2012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792B8F3-002C-4D84-AE2F-BA5BADE203D1}"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0B3EE48F-1909-4B46-BF28-EC96587615E1}" type="datetimeFigureOut">
              <a:rPr lang="id-ID" smtClean="0"/>
              <a:t>12/12/2012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792B8F3-002C-4D84-AE2F-BA5BADE203D1}"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0B3EE48F-1909-4B46-BF28-EC96587615E1}" type="datetimeFigureOut">
              <a:rPr lang="id-ID" smtClean="0"/>
              <a:t>12/12/2012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792B8F3-002C-4D84-AE2F-BA5BADE203D1}"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3EE48F-1909-4B46-BF28-EC96587615E1}" type="datetimeFigureOut">
              <a:rPr lang="id-ID" smtClean="0"/>
              <a:t>12/12/2012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792B8F3-002C-4D84-AE2F-BA5BADE203D1}"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3EE48F-1909-4B46-BF28-EC96587615E1}" type="datetimeFigureOut">
              <a:rPr lang="id-ID" smtClean="0"/>
              <a:t>12/12/2012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792B8F3-002C-4D84-AE2F-BA5BADE203D1}"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3EE48F-1909-4B46-BF28-EC96587615E1}" type="datetimeFigureOut">
              <a:rPr lang="id-ID" smtClean="0"/>
              <a:t>12/12/2012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792B8F3-002C-4D84-AE2F-BA5BADE203D1}"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3EE48F-1909-4B46-BF28-EC96587615E1}" type="datetimeFigureOut">
              <a:rPr lang="id-ID" smtClean="0"/>
              <a:t>12/12/2012</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92B8F3-002C-4D84-AE2F-BA5BADE203D1}"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b="1" dirty="0" smtClean="0"/>
              <a:t>Privatisasi dan </a:t>
            </a:r>
            <a:r>
              <a:rPr lang="id-ID" b="1" dirty="0" smtClean="0"/>
              <a:t>Liberalisasi</a:t>
            </a:r>
            <a:endParaRPr lang="id-ID" b="1" dirty="0"/>
          </a:p>
        </p:txBody>
      </p:sp>
      <p:sp>
        <p:nvSpPr>
          <p:cNvPr id="3" name="Subtitle 2"/>
          <p:cNvSpPr>
            <a:spLocks noGrp="1"/>
          </p:cNvSpPr>
          <p:nvPr>
            <p:ph type="subTitle" idx="1"/>
          </p:nvPr>
        </p:nvSpPr>
        <p:spPr/>
        <p:txBody>
          <a:bodyPr/>
          <a:lstStyle/>
          <a:p>
            <a:endParaRPr lang="id-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fontScale="90000"/>
          </a:bodyPr>
          <a:lstStyle/>
          <a:p>
            <a:endParaRPr lang="id-ID" dirty="0"/>
          </a:p>
        </p:txBody>
      </p:sp>
      <p:sp>
        <p:nvSpPr>
          <p:cNvPr id="3" name="Content Placeholder 2"/>
          <p:cNvSpPr>
            <a:spLocks noGrp="1"/>
          </p:cNvSpPr>
          <p:nvPr>
            <p:ph idx="1"/>
          </p:nvPr>
        </p:nvSpPr>
        <p:spPr>
          <a:xfrm>
            <a:off x="457200" y="928670"/>
            <a:ext cx="8229600" cy="5197493"/>
          </a:xfrm>
        </p:spPr>
        <p:txBody>
          <a:bodyPr>
            <a:normAutofit lnSpcReduction="10000"/>
          </a:bodyPr>
          <a:lstStyle/>
          <a:p>
            <a:r>
              <a:rPr lang="en-US" b="1" dirty="0" err="1"/>
              <a:t>Sejak</a:t>
            </a:r>
            <a:r>
              <a:rPr lang="en-US" b="1" dirty="0"/>
              <a:t> </a:t>
            </a:r>
            <a:r>
              <a:rPr lang="en-US" b="1" dirty="0" err="1"/>
              <a:t>ekonomi</a:t>
            </a:r>
            <a:r>
              <a:rPr lang="en-US" b="1" dirty="0"/>
              <a:t> Indonesia </a:t>
            </a:r>
            <a:r>
              <a:rPr lang="en-US" b="1" dirty="0" err="1"/>
              <a:t>berada</a:t>
            </a:r>
            <a:r>
              <a:rPr lang="en-US" b="1" dirty="0"/>
              <a:t> </a:t>
            </a:r>
            <a:r>
              <a:rPr lang="en-US" b="1" dirty="0" err="1"/>
              <a:t>dalam</a:t>
            </a:r>
            <a:r>
              <a:rPr lang="en-US" b="1" dirty="0"/>
              <a:t> </a:t>
            </a:r>
            <a:r>
              <a:rPr lang="en-US" b="1" dirty="0" err="1"/>
              <a:t>pengawasan</a:t>
            </a:r>
            <a:r>
              <a:rPr lang="en-US" b="1" dirty="0"/>
              <a:t> IMF, </a:t>
            </a:r>
            <a:r>
              <a:rPr lang="en-US" dirty="0"/>
              <a:t>Indonesia </a:t>
            </a:r>
            <a:r>
              <a:rPr lang="en-US" dirty="0" err="1"/>
              <a:t>ditekan</a:t>
            </a:r>
            <a:r>
              <a:rPr lang="en-US" dirty="0"/>
              <a:t> </a:t>
            </a:r>
            <a:r>
              <a:rPr lang="en-US" dirty="0" err="1"/>
              <a:t>untuk</a:t>
            </a:r>
            <a:r>
              <a:rPr lang="en-US" dirty="0"/>
              <a:t> </a:t>
            </a:r>
            <a:r>
              <a:rPr lang="en-US" dirty="0" err="1"/>
              <a:t>melakukan</a:t>
            </a:r>
            <a:r>
              <a:rPr lang="en-US" dirty="0"/>
              <a:t> </a:t>
            </a:r>
            <a:r>
              <a:rPr lang="en-US" dirty="0" err="1"/>
              <a:t>reformasi</a:t>
            </a:r>
            <a:r>
              <a:rPr lang="en-US" dirty="0"/>
              <a:t> </a:t>
            </a:r>
            <a:r>
              <a:rPr lang="en-US" dirty="0" err="1"/>
              <a:t>ekonomi</a:t>
            </a:r>
            <a:r>
              <a:rPr lang="en-US" dirty="0"/>
              <a:t> </a:t>
            </a:r>
            <a:r>
              <a:rPr lang="en-US" dirty="0" smtClean="0"/>
              <a:t>: </a:t>
            </a:r>
            <a:r>
              <a:rPr lang="en-US" dirty="0"/>
              <a:t>(1) </a:t>
            </a:r>
            <a:r>
              <a:rPr lang="en-US" dirty="0" err="1"/>
              <a:t>intervensi</a:t>
            </a:r>
            <a:r>
              <a:rPr lang="en-US" dirty="0"/>
              <a:t> </a:t>
            </a:r>
            <a:r>
              <a:rPr lang="en-US" dirty="0" err="1"/>
              <a:t>pemerintah</a:t>
            </a:r>
            <a:r>
              <a:rPr lang="en-US" dirty="0"/>
              <a:t> </a:t>
            </a:r>
            <a:r>
              <a:rPr lang="en-US" dirty="0" err="1"/>
              <a:t>harus</a:t>
            </a:r>
            <a:r>
              <a:rPr lang="en-US" dirty="0"/>
              <a:t> </a:t>
            </a:r>
            <a:r>
              <a:rPr lang="en-US" dirty="0" err="1"/>
              <a:t>dihilangkan</a:t>
            </a:r>
            <a:r>
              <a:rPr lang="en-US" dirty="0"/>
              <a:t> </a:t>
            </a:r>
            <a:r>
              <a:rPr lang="en-US" dirty="0" err="1"/>
              <a:t>atau</a:t>
            </a:r>
            <a:r>
              <a:rPr lang="en-US" dirty="0"/>
              <a:t> </a:t>
            </a:r>
            <a:r>
              <a:rPr lang="en-US" dirty="0" err="1"/>
              <a:t>diminimumkan</a:t>
            </a:r>
            <a:r>
              <a:rPr lang="en-US" dirty="0"/>
              <a:t>, (2) </a:t>
            </a:r>
            <a:r>
              <a:rPr lang="en-US" dirty="0" err="1"/>
              <a:t>swastanisasi</a:t>
            </a:r>
            <a:r>
              <a:rPr lang="en-US" dirty="0"/>
              <a:t> </a:t>
            </a:r>
            <a:r>
              <a:rPr lang="en-US" dirty="0" err="1"/>
              <a:t>perekonomian</a:t>
            </a:r>
            <a:r>
              <a:rPr lang="en-US" dirty="0"/>
              <a:t> Indonesia </a:t>
            </a:r>
            <a:r>
              <a:rPr lang="en-US" dirty="0" err="1"/>
              <a:t>seluas-luasnya</a:t>
            </a:r>
            <a:r>
              <a:rPr lang="en-US" dirty="0"/>
              <a:t>, (3) </a:t>
            </a:r>
            <a:r>
              <a:rPr lang="en-US" dirty="0" err="1"/>
              <a:t>liberalisasi</a:t>
            </a:r>
            <a:r>
              <a:rPr lang="en-US" dirty="0"/>
              <a:t> </a:t>
            </a:r>
            <a:r>
              <a:rPr lang="en-US" dirty="0" err="1"/>
              <a:t>seluruh</a:t>
            </a:r>
            <a:r>
              <a:rPr lang="en-US" dirty="0"/>
              <a:t> </a:t>
            </a:r>
            <a:r>
              <a:rPr lang="en-US" dirty="0" err="1"/>
              <a:t>kegiatan</a:t>
            </a:r>
            <a:r>
              <a:rPr lang="en-US" dirty="0"/>
              <a:t> </a:t>
            </a:r>
            <a:r>
              <a:rPr lang="en-US" dirty="0" err="1"/>
              <a:t>ekonomi</a:t>
            </a:r>
            <a:r>
              <a:rPr lang="en-US" dirty="0"/>
              <a:t> </a:t>
            </a:r>
            <a:r>
              <a:rPr lang="en-US" dirty="0" err="1"/>
              <a:t>dengan</a:t>
            </a:r>
            <a:r>
              <a:rPr lang="en-US" dirty="0"/>
              <a:t> </a:t>
            </a:r>
            <a:r>
              <a:rPr lang="en-US" dirty="0" err="1"/>
              <a:t>menghilangkan</a:t>
            </a:r>
            <a:r>
              <a:rPr lang="en-US" dirty="0"/>
              <a:t> </a:t>
            </a:r>
            <a:r>
              <a:rPr lang="en-US" dirty="0" err="1"/>
              <a:t>segala</a:t>
            </a:r>
            <a:r>
              <a:rPr lang="en-US" dirty="0"/>
              <a:t> </a:t>
            </a:r>
            <a:r>
              <a:rPr lang="en-US" dirty="0" err="1"/>
              <a:t>bentuk</a:t>
            </a:r>
            <a:r>
              <a:rPr lang="en-US" dirty="0"/>
              <a:t> </a:t>
            </a:r>
            <a:r>
              <a:rPr lang="en-US" dirty="0" err="1"/>
              <a:t>proteksi</a:t>
            </a:r>
            <a:r>
              <a:rPr lang="en-US" dirty="0"/>
              <a:t> </a:t>
            </a:r>
            <a:r>
              <a:rPr lang="en-US" dirty="0" err="1"/>
              <a:t>dan</a:t>
            </a:r>
            <a:r>
              <a:rPr lang="en-US" dirty="0"/>
              <a:t> </a:t>
            </a:r>
            <a:r>
              <a:rPr lang="en-US" dirty="0" err="1"/>
              <a:t>subsidi</a:t>
            </a:r>
            <a:r>
              <a:rPr lang="en-US" dirty="0"/>
              <a:t>, (4) </a:t>
            </a:r>
            <a:r>
              <a:rPr lang="en-US" dirty="0" err="1"/>
              <a:t>memperbesar</a:t>
            </a:r>
            <a:r>
              <a:rPr lang="en-US" dirty="0"/>
              <a:t> </a:t>
            </a:r>
            <a:r>
              <a:rPr lang="en-US" dirty="0" err="1"/>
              <a:t>dan</a:t>
            </a:r>
            <a:r>
              <a:rPr lang="en-US" dirty="0"/>
              <a:t> </a:t>
            </a:r>
            <a:r>
              <a:rPr lang="en-US" dirty="0" err="1"/>
              <a:t>memperlancar</a:t>
            </a:r>
            <a:r>
              <a:rPr lang="en-US" dirty="0"/>
              <a:t> </a:t>
            </a:r>
            <a:r>
              <a:rPr lang="en-US" dirty="0" err="1"/>
              <a:t>arus</a:t>
            </a:r>
            <a:r>
              <a:rPr lang="en-US" dirty="0"/>
              <a:t> </a:t>
            </a:r>
            <a:r>
              <a:rPr lang="en-US" dirty="0" err="1"/>
              <a:t>masuk</a:t>
            </a:r>
            <a:r>
              <a:rPr lang="en-US" dirty="0"/>
              <a:t> modal </a:t>
            </a:r>
            <a:r>
              <a:rPr lang="en-US" dirty="0" err="1"/>
              <a:t>asing</a:t>
            </a:r>
            <a:r>
              <a:rPr lang="en-US" dirty="0"/>
              <a:t> </a:t>
            </a:r>
            <a:r>
              <a:rPr lang="en-US" dirty="0" err="1"/>
              <a:t>dengan</a:t>
            </a:r>
            <a:r>
              <a:rPr lang="en-US" dirty="0"/>
              <a:t> </a:t>
            </a:r>
            <a:r>
              <a:rPr lang="en-US" dirty="0" err="1"/>
              <a:t>fasilitas</a:t>
            </a:r>
            <a:r>
              <a:rPr lang="en-US" dirty="0"/>
              <a:t> yang </a:t>
            </a:r>
            <a:r>
              <a:rPr lang="en-US" dirty="0" err="1"/>
              <a:t>lebih</a:t>
            </a:r>
            <a:r>
              <a:rPr lang="en-US" dirty="0"/>
              <a:t> </a:t>
            </a:r>
            <a:r>
              <a:rPr lang="en-US" dirty="0" err="1"/>
              <a:t>besar</a:t>
            </a:r>
            <a:r>
              <a:rPr lang="en-US" dirty="0"/>
              <a:t> (</a:t>
            </a:r>
            <a:r>
              <a:rPr lang="en-US" dirty="0" err="1"/>
              <a:t>Sritua</a:t>
            </a:r>
            <a:r>
              <a:rPr lang="en-US" dirty="0"/>
              <a:t> </a:t>
            </a:r>
            <a:r>
              <a:rPr lang="en-US" dirty="0" err="1"/>
              <a:t>Arief</a:t>
            </a:r>
            <a:r>
              <a:rPr lang="en-US" dirty="0"/>
              <a:t>: 2001). </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en-US" b="1" dirty="0"/>
              <a:t>Di </a:t>
            </a:r>
            <a:r>
              <a:rPr lang="en-US" b="1" dirty="0" err="1"/>
              <a:t>bawah</a:t>
            </a:r>
            <a:r>
              <a:rPr lang="en-US" b="1" dirty="0"/>
              <a:t> IMF, </a:t>
            </a:r>
            <a:r>
              <a:rPr lang="en-US" dirty="0"/>
              <a:t>Indonesia </a:t>
            </a:r>
            <a:r>
              <a:rPr lang="en-US" dirty="0" err="1"/>
              <a:t>dipaksa</a:t>
            </a:r>
            <a:r>
              <a:rPr lang="en-US" dirty="0"/>
              <a:t> </a:t>
            </a:r>
            <a:r>
              <a:rPr lang="en-US" dirty="0" err="1"/>
              <a:t>mengetatkan</a:t>
            </a:r>
            <a:r>
              <a:rPr lang="en-US" dirty="0"/>
              <a:t> </a:t>
            </a:r>
            <a:r>
              <a:rPr lang="en-US" dirty="0" err="1"/>
              <a:t>anggaran</a:t>
            </a:r>
            <a:r>
              <a:rPr lang="en-US" dirty="0"/>
              <a:t> </a:t>
            </a:r>
            <a:r>
              <a:rPr lang="en-US" dirty="0" err="1"/>
              <a:t>dengan</a:t>
            </a:r>
            <a:r>
              <a:rPr lang="en-US" dirty="0"/>
              <a:t> </a:t>
            </a:r>
            <a:r>
              <a:rPr lang="en-US" dirty="0" err="1"/>
              <a:t>pengurangan</a:t>
            </a:r>
            <a:r>
              <a:rPr lang="en-US" dirty="0"/>
              <a:t> </a:t>
            </a:r>
            <a:r>
              <a:rPr lang="en-US" dirty="0" err="1"/>
              <a:t>dan</a:t>
            </a:r>
            <a:r>
              <a:rPr lang="en-US" dirty="0"/>
              <a:t> </a:t>
            </a:r>
            <a:r>
              <a:rPr lang="en-US" dirty="0" err="1"/>
              <a:t>penghapusan</a:t>
            </a:r>
            <a:r>
              <a:rPr lang="en-US" dirty="0"/>
              <a:t> </a:t>
            </a:r>
            <a:r>
              <a:rPr lang="en-US" dirty="0" err="1"/>
              <a:t>subsidi</a:t>
            </a:r>
            <a:r>
              <a:rPr lang="en-US" dirty="0"/>
              <a:t>, </a:t>
            </a:r>
            <a:r>
              <a:rPr lang="en-US" dirty="0" err="1"/>
              <a:t>menaikkan</a:t>
            </a:r>
            <a:r>
              <a:rPr lang="en-US" dirty="0"/>
              <a:t> </a:t>
            </a:r>
            <a:r>
              <a:rPr lang="en-US" dirty="0" err="1"/>
              <a:t>harga</a:t>
            </a:r>
            <a:r>
              <a:rPr lang="en-US" dirty="0"/>
              <a:t> </a:t>
            </a:r>
            <a:r>
              <a:rPr lang="en-US" dirty="0" err="1"/>
              <a:t>barang-barang</a:t>
            </a:r>
            <a:r>
              <a:rPr lang="en-US" dirty="0"/>
              <a:t> </a:t>
            </a:r>
            <a:r>
              <a:rPr lang="en-US" dirty="0" err="1"/>
              <a:t>pokok</a:t>
            </a:r>
            <a:r>
              <a:rPr lang="en-US" dirty="0"/>
              <a:t> </a:t>
            </a:r>
            <a:r>
              <a:rPr lang="en-US" dirty="0" err="1"/>
              <a:t>dan</a:t>
            </a:r>
            <a:r>
              <a:rPr lang="en-US" dirty="0"/>
              <a:t> public utilities, </a:t>
            </a:r>
            <a:r>
              <a:rPr lang="en-US" dirty="0" err="1"/>
              <a:t>peningkatan</a:t>
            </a:r>
            <a:r>
              <a:rPr lang="en-US" dirty="0"/>
              <a:t> </a:t>
            </a:r>
            <a:r>
              <a:rPr lang="en-US" dirty="0" err="1"/>
              <a:t>penerimaan</a:t>
            </a:r>
            <a:r>
              <a:rPr lang="en-US" dirty="0"/>
              <a:t> </a:t>
            </a:r>
            <a:r>
              <a:rPr lang="en-US" dirty="0" err="1"/>
              <a:t>sektor</a:t>
            </a:r>
            <a:r>
              <a:rPr lang="en-US" dirty="0"/>
              <a:t> </a:t>
            </a:r>
            <a:r>
              <a:rPr lang="en-US" dirty="0" err="1"/>
              <a:t>pajak</a:t>
            </a:r>
            <a:r>
              <a:rPr lang="en-US" dirty="0"/>
              <a:t> </a:t>
            </a:r>
            <a:r>
              <a:rPr lang="en-US" dirty="0" err="1"/>
              <a:t>dan</a:t>
            </a:r>
            <a:r>
              <a:rPr lang="en-US" dirty="0"/>
              <a:t> </a:t>
            </a:r>
            <a:r>
              <a:rPr lang="en-US" dirty="0" err="1"/>
              <a:t>penjualan</a:t>
            </a:r>
            <a:r>
              <a:rPr lang="en-US" dirty="0"/>
              <a:t> </a:t>
            </a:r>
            <a:r>
              <a:rPr lang="en-US" dirty="0" err="1"/>
              <a:t>aset-aset</a:t>
            </a:r>
            <a:r>
              <a:rPr lang="en-US" dirty="0"/>
              <a:t> </a:t>
            </a:r>
            <a:r>
              <a:rPr lang="en-US" dirty="0" err="1"/>
              <a:t>negara</a:t>
            </a:r>
            <a:r>
              <a:rPr lang="en-US" dirty="0"/>
              <a:t> </a:t>
            </a:r>
            <a:r>
              <a:rPr lang="en-US" dirty="0" err="1"/>
              <a:t>dengan</a:t>
            </a:r>
            <a:r>
              <a:rPr lang="en-US" dirty="0"/>
              <a:t> </a:t>
            </a:r>
            <a:r>
              <a:rPr lang="en-US" dirty="0" err="1"/>
              <a:t>memprivatisasi</a:t>
            </a:r>
            <a:r>
              <a:rPr lang="en-US" dirty="0"/>
              <a:t> BUMN</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280"/>
          </a:xfrm>
        </p:spPr>
        <p:txBody>
          <a:bodyPr>
            <a:normAutofit fontScale="90000"/>
          </a:bodyPr>
          <a:lstStyle/>
          <a:p>
            <a:endParaRPr lang="id-ID" dirty="0"/>
          </a:p>
        </p:txBody>
      </p:sp>
      <p:sp>
        <p:nvSpPr>
          <p:cNvPr id="3" name="Content Placeholder 2"/>
          <p:cNvSpPr>
            <a:spLocks noGrp="1"/>
          </p:cNvSpPr>
          <p:nvPr>
            <p:ph idx="1"/>
          </p:nvPr>
        </p:nvSpPr>
        <p:spPr>
          <a:xfrm>
            <a:off x="457200" y="785794"/>
            <a:ext cx="8229600" cy="5340369"/>
          </a:xfrm>
        </p:spPr>
        <p:txBody>
          <a:bodyPr>
            <a:normAutofit fontScale="92500"/>
          </a:bodyPr>
          <a:lstStyle/>
          <a:p>
            <a:r>
              <a:rPr lang="en-US" dirty="0"/>
              <a:t>Program </a:t>
            </a:r>
            <a:r>
              <a:rPr lang="en-US" dirty="0" err="1"/>
              <a:t>privatisasi</a:t>
            </a:r>
            <a:r>
              <a:rPr lang="en-US" dirty="0"/>
              <a:t> yang </a:t>
            </a:r>
            <a:r>
              <a:rPr lang="en-US" dirty="0" err="1"/>
              <a:t>sudah</a:t>
            </a:r>
            <a:r>
              <a:rPr lang="en-US" dirty="0"/>
              <a:t> </a:t>
            </a:r>
            <a:r>
              <a:rPr lang="en-US" dirty="0" err="1"/>
              <a:t>dijalankan</a:t>
            </a:r>
            <a:r>
              <a:rPr lang="en-US" dirty="0"/>
              <a:t> </a:t>
            </a:r>
            <a:r>
              <a:rPr lang="en-US" dirty="0" err="1"/>
              <a:t>Orde</a:t>
            </a:r>
            <a:r>
              <a:rPr lang="en-US" dirty="0"/>
              <a:t> </a:t>
            </a:r>
            <a:r>
              <a:rPr lang="en-US" dirty="0" err="1"/>
              <a:t>Baru</a:t>
            </a:r>
            <a:r>
              <a:rPr lang="en-US" dirty="0"/>
              <a:t> </a:t>
            </a:r>
            <a:r>
              <a:rPr lang="en-US" dirty="0" err="1"/>
              <a:t>dilanjutkan</a:t>
            </a:r>
            <a:r>
              <a:rPr lang="en-US" dirty="0"/>
              <a:t> </a:t>
            </a:r>
            <a:r>
              <a:rPr lang="en-US" dirty="0" err="1"/>
              <a:t>lagi</a:t>
            </a:r>
            <a:r>
              <a:rPr lang="en-US" dirty="0"/>
              <a:t> </a:t>
            </a:r>
            <a:r>
              <a:rPr lang="en-US" dirty="0" err="1"/>
              <a:t>dengan</a:t>
            </a:r>
            <a:r>
              <a:rPr lang="en-US" dirty="0"/>
              <a:t> </a:t>
            </a:r>
            <a:r>
              <a:rPr lang="en-US" dirty="0" err="1"/>
              <a:t>memperbanyak</a:t>
            </a:r>
            <a:r>
              <a:rPr lang="en-US" dirty="0"/>
              <a:t> </a:t>
            </a:r>
            <a:r>
              <a:rPr lang="en-US" dirty="0" err="1"/>
              <a:t>jumlah</a:t>
            </a:r>
            <a:r>
              <a:rPr lang="en-US" dirty="0"/>
              <a:t> BUMN yang </a:t>
            </a:r>
            <a:r>
              <a:rPr lang="en-US" dirty="0" err="1"/>
              <a:t>dijual</a:t>
            </a:r>
            <a:r>
              <a:rPr lang="en-US" dirty="0"/>
              <a:t> </a:t>
            </a:r>
            <a:r>
              <a:rPr lang="en-US" dirty="0" err="1"/>
              <a:t>baik</a:t>
            </a:r>
            <a:r>
              <a:rPr lang="en-US" dirty="0"/>
              <a:t> </a:t>
            </a:r>
            <a:r>
              <a:rPr lang="en-US" dirty="0" err="1"/>
              <a:t>di</a:t>
            </a:r>
            <a:r>
              <a:rPr lang="en-US" dirty="0"/>
              <a:t> </a:t>
            </a:r>
            <a:r>
              <a:rPr lang="en-US" dirty="0" err="1"/>
              <a:t>pasar</a:t>
            </a:r>
            <a:r>
              <a:rPr lang="en-US" dirty="0"/>
              <a:t> modal </a:t>
            </a:r>
            <a:r>
              <a:rPr lang="en-US" dirty="0" err="1"/>
              <a:t>maupun</a:t>
            </a:r>
            <a:r>
              <a:rPr lang="en-US" dirty="0"/>
              <a:t> </a:t>
            </a:r>
            <a:r>
              <a:rPr lang="en-US" dirty="0" err="1"/>
              <a:t>kepada</a:t>
            </a:r>
            <a:r>
              <a:rPr lang="en-US" dirty="0"/>
              <a:t> investor </a:t>
            </a:r>
            <a:r>
              <a:rPr lang="en-US" dirty="0" err="1"/>
              <a:t>strategis</a:t>
            </a:r>
            <a:r>
              <a:rPr lang="en-US" dirty="0"/>
              <a:t>. </a:t>
            </a:r>
            <a:r>
              <a:rPr lang="en-US" dirty="0" err="1"/>
              <a:t>Tahun</a:t>
            </a:r>
            <a:r>
              <a:rPr lang="en-US" dirty="0"/>
              <a:t> 1998 </a:t>
            </a:r>
            <a:r>
              <a:rPr lang="en-US" dirty="0" err="1"/>
              <a:t>pemerintah</a:t>
            </a:r>
            <a:r>
              <a:rPr lang="en-US" dirty="0"/>
              <a:t> </a:t>
            </a:r>
            <a:r>
              <a:rPr lang="en-US" dirty="0" err="1"/>
              <a:t>kembali</a:t>
            </a:r>
            <a:r>
              <a:rPr lang="en-US" dirty="0"/>
              <a:t> </a:t>
            </a:r>
            <a:r>
              <a:rPr lang="en-US" dirty="0" err="1"/>
              <a:t>menjual</a:t>
            </a:r>
            <a:r>
              <a:rPr lang="en-US" dirty="0"/>
              <a:t> </a:t>
            </a:r>
            <a:r>
              <a:rPr lang="en-US" dirty="0" smtClean="0"/>
              <a:t>PT </a:t>
            </a:r>
            <a:r>
              <a:rPr lang="en-US" dirty="0"/>
              <a:t>Semen </a:t>
            </a:r>
            <a:r>
              <a:rPr lang="en-US" dirty="0" smtClean="0"/>
              <a:t>Gresik</a:t>
            </a:r>
            <a:r>
              <a:rPr lang="id-ID" dirty="0" smtClean="0"/>
              <a:t>, </a:t>
            </a:r>
            <a:r>
              <a:rPr lang="en-US" dirty="0" smtClean="0"/>
              <a:t>PT </a:t>
            </a:r>
            <a:r>
              <a:rPr lang="en-US" dirty="0"/>
              <a:t>Telkom, </a:t>
            </a:r>
            <a:r>
              <a:rPr lang="en-US" dirty="0" smtClean="0"/>
              <a:t>PT </a:t>
            </a:r>
            <a:r>
              <a:rPr lang="en-US" dirty="0" err="1"/>
              <a:t>Pelindo</a:t>
            </a:r>
            <a:r>
              <a:rPr lang="en-US" dirty="0"/>
              <a:t> II </a:t>
            </a:r>
            <a:r>
              <a:rPr lang="en-US" dirty="0" smtClean="0"/>
              <a:t>PT </a:t>
            </a:r>
            <a:r>
              <a:rPr lang="en-US" dirty="0" err="1"/>
              <a:t>Pelindo</a:t>
            </a:r>
            <a:r>
              <a:rPr lang="en-US" dirty="0"/>
              <a:t> </a:t>
            </a:r>
            <a:r>
              <a:rPr lang="en-US" dirty="0" smtClean="0"/>
              <a:t>III. </a:t>
            </a:r>
            <a:r>
              <a:rPr lang="en-US" dirty="0" err="1"/>
              <a:t>Tahun</a:t>
            </a:r>
            <a:r>
              <a:rPr lang="en-US" dirty="0"/>
              <a:t> 2001 </a:t>
            </a:r>
            <a:r>
              <a:rPr lang="en-US" dirty="0" smtClean="0"/>
              <a:t>Kimia </a:t>
            </a:r>
            <a:r>
              <a:rPr lang="en-US" dirty="0" err="1"/>
              <a:t>Farma</a:t>
            </a:r>
            <a:r>
              <a:rPr lang="en-US" dirty="0"/>
              <a:t>, </a:t>
            </a:r>
            <a:r>
              <a:rPr lang="en-US" dirty="0" err="1" smtClean="0"/>
              <a:t>Indofarma</a:t>
            </a:r>
            <a:r>
              <a:rPr lang="en-US" dirty="0"/>
              <a:t>, </a:t>
            </a:r>
            <a:r>
              <a:rPr lang="en-US" dirty="0" err="1" smtClean="0"/>
              <a:t>Socufindo</a:t>
            </a:r>
            <a:r>
              <a:rPr lang="en-US" dirty="0"/>
              <a:t>, </a:t>
            </a:r>
            <a:r>
              <a:rPr lang="en-US" dirty="0" smtClean="0"/>
              <a:t>PT </a:t>
            </a:r>
            <a:r>
              <a:rPr lang="en-US" dirty="0"/>
              <a:t>Telkom. </a:t>
            </a:r>
            <a:r>
              <a:rPr lang="en-US" dirty="0" err="1"/>
              <a:t>Antara</a:t>
            </a:r>
            <a:r>
              <a:rPr lang="en-US" dirty="0"/>
              <a:t> </a:t>
            </a:r>
            <a:r>
              <a:rPr lang="en-US" dirty="0" err="1"/>
              <a:t>tahun</a:t>
            </a:r>
            <a:r>
              <a:rPr lang="en-US" dirty="0"/>
              <a:t> 2002-2006 </a:t>
            </a:r>
            <a:r>
              <a:rPr lang="en-US" dirty="0" err="1"/>
              <a:t>privatisasi</a:t>
            </a:r>
            <a:r>
              <a:rPr lang="en-US" dirty="0"/>
              <a:t> </a:t>
            </a:r>
            <a:r>
              <a:rPr lang="en-US" dirty="0" err="1"/>
              <a:t>dilanjutkan</a:t>
            </a:r>
            <a:r>
              <a:rPr lang="en-US" dirty="0"/>
              <a:t> </a:t>
            </a:r>
            <a:r>
              <a:rPr lang="en-US" dirty="0" err="1"/>
              <a:t>dengan</a:t>
            </a:r>
            <a:r>
              <a:rPr lang="en-US" dirty="0"/>
              <a:t> </a:t>
            </a:r>
            <a:r>
              <a:rPr lang="en-US" dirty="0" err="1"/>
              <a:t>menjual</a:t>
            </a:r>
            <a:r>
              <a:rPr lang="en-US" dirty="0"/>
              <a:t> </a:t>
            </a:r>
            <a:r>
              <a:rPr lang="en-US" dirty="0" err="1"/>
              <a:t>saham</a:t>
            </a:r>
            <a:r>
              <a:rPr lang="en-US" dirty="0"/>
              <a:t> 14 BUMN </a:t>
            </a:r>
            <a:r>
              <a:rPr lang="en-US" dirty="0" err="1"/>
              <a:t>dengan</a:t>
            </a:r>
            <a:r>
              <a:rPr lang="en-US" dirty="0"/>
              <a:t> </a:t>
            </a:r>
            <a:r>
              <a:rPr lang="en-US" dirty="0" err="1"/>
              <a:t>cara</a:t>
            </a:r>
            <a:r>
              <a:rPr lang="en-US" dirty="0"/>
              <a:t> IPO </a:t>
            </a:r>
            <a:r>
              <a:rPr lang="en-US" dirty="0" err="1"/>
              <a:t>dan</a:t>
            </a:r>
            <a:r>
              <a:rPr lang="en-US" dirty="0"/>
              <a:t> strategic sales </a:t>
            </a:r>
            <a:r>
              <a:rPr lang="id-ID" dirty="0" smtClean="0"/>
              <a:t>(www.bumn-ri.com)</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fontScale="90000"/>
          </a:bodyPr>
          <a:lstStyle/>
          <a:p>
            <a:r>
              <a:rPr lang="id-ID" b="1" dirty="0" smtClean="0"/>
              <a:t>Kerugiannya???</a:t>
            </a:r>
            <a:endParaRPr lang="id-ID" b="1" dirty="0"/>
          </a:p>
        </p:txBody>
      </p:sp>
      <p:sp>
        <p:nvSpPr>
          <p:cNvPr id="3" name="Content Placeholder 2"/>
          <p:cNvSpPr>
            <a:spLocks noGrp="1"/>
          </p:cNvSpPr>
          <p:nvPr>
            <p:ph idx="1"/>
          </p:nvPr>
        </p:nvSpPr>
        <p:spPr/>
        <p:txBody>
          <a:bodyPr>
            <a:normAutofit fontScale="85000" lnSpcReduction="10000"/>
          </a:bodyPr>
          <a:lstStyle/>
          <a:p>
            <a:r>
              <a:rPr lang="en-US" dirty="0" smtClean="0"/>
              <a:t>Indonesia</a:t>
            </a:r>
            <a:r>
              <a:rPr lang="en-US" dirty="0"/>
              <a:t>, </a:t>
            </a:r>
            <a:r>
              <a:rPr lang="en-US" dirty="0" err="1"/>
              <a:t>dengan</a:t>
            </a:r>
            <a:r>
              <a:rPr lang="en-US" dirty="0"/>
              <a:t> </a:t>
            </a:r>
            <a:r>
              <a:rPr lang="en-US" dirty="0" err="1"/>
              <a:t>menjual</a:t>
            </a:r>
            <a:r>
              <a:rPr lang="en-US" dirty="0"/>
              <a:t> PT Telkom </a:t>
            </a:r>
            <a:r>
              <a:rPr lang="en-US" dirty="0" err="1"/>
              <a:t>berarti</a:t>
            </a:r>
            <a:r>
              <a:rPr lang="en-US" dirty="0"/>
              <a:t> </a:t>
            </a:r>
            <a:r>
              <a:rPr lang="en-US" dirty="0" err="1"/>
              <a:t>mengalihkan</a:t>
            </a:r>
            <a:r>
              <a:rPr lang="en-US" dirty="0"/>
              <a:t> </a:t>
            </a:r>
            <a:r>
              <a:rPr lang="en-US" dirty="0" err="1"/>
              <a:t>rahasia</a:t>
            </a:r>
            <a:r>
              <a:rPr lang="en-US" dirty="0"/>
              <a:t> </a:t>
            </a:r>
            <a:r>
              <a:rPr lang="en-US" dirty="0" err="1"/>
              <a:t>negara</a:t>
            </a:r>
            <a:r>
              <a:rPr lang="en-US" dirty="0"/>
              <a:t> </a:t>
            </a:r>
            <a:r>
              <a:rPr lang="en-US" dirty="0" err="1"/>
              <a:t>ke</a:t>
            </a:r>
            <a:r>
              <a:rPr lang="en-US" dirty="0"/>
              <a:t> </a:t>
            </a:r>
            <a:r>
              <a:rPr lang="en-US" dirty="0" err="1"/>
              <a:t>perusahaan</a:t>
            </a:r>
            <a:r>
              <a:rPr lang="en-US" dirty="0"/>
              <a:t>/</a:t>
            </a:r>
            <a:r>
              <a:rPr lang="en-US" dirty="0" err="1"/>
              <a:t>negara</a:t>
            </a:r>
            <a:r>
              <a:rPr lang="en-US" dirty="0"/>
              <a:t> </a:t>
            </a:r>
            <a:r>
              <a:rPr lang="en-US" dirty="0" err="1"/>
              <a:t>pembeli</a:t>
            </a:r>
            <a:r>
              <a:rPr lang="en-US" dirty="0"/>
              <a:t>. </a:t>
            </a:r>
            <a:r>
              <a:rPr lang="en-US" b="1" dirty="0" err="1"/>
              <a:t>Mengapa</a:t>
            </a:r>
            <a:r>
              <a:rPr lang="en-US" b="1" dirty="0"/>
              <a:t>? </a:t>
            </a:r>
            <a:r>
              <a:rPr lang="en-US" b="1" dirty="0" err="1"/>
              <a:t>Karena</a:t>
            </a:r>
            <a:r>
              <a:rPr lang="en-US" b="1" dirty="0"/>
              <a:t> PT Telkom </a:t>
            </a:r>
            <a:r>
              <a:rPr lang="en-US" dirty="0" err="1"/>
              <a:t>adalah</a:t>
            </a:r>
            <a:r>
              <a:rPr lang="en-US" dirty="0"/>
              <a:t> </a:t>
            </a:r>
            <a:r>
              <a:rPr lang="en-US" dirty="0" err="1"/>
              <a:t>perusahaan</a:t>
            </a:r>
            <a:r>
              <a:rPr lang="en-US" dirty="0"/>
              <a:t> </a:t>
            </a:r>
            <a:r>
              <a:rPr lang="en-US" dirty="0" err="1"/>
              <a:t>telekomunikasi</a:t>
            </a:r>
            <a:r>
              <a:rPr lang="en-US" dirty="0"/>
              <a:t> Negara yang </a:t>
            </a:r>
            <a:r>
              <a:rPr lang="en-US" dirty="0" err="1"/>
              <a:t>menghimpun</a:t>
            </a:r>
            <a:r>
              <a:rPr lang="en-US" dirty="0"/>
              <a:t> </a:t>
            </a:r>
            <a:r>
              <a:rPr lang="en-US" dirty="0" err="1"/>
              <a:t>seluruh</a:t>
            </a:r>
            <a:r>
              <a:rPr lang="en-US" dirty="0"/>
              <a:t> </a:t>
            </a:r>
            <a:r>
              <a:rPr lang="en-US" dirty="0" err="1"/>
              <a:t>saluran</a:t>
            </a:r>
            <a:r>
              <a:rPr lang="en-US" dirty="0"/>
              <a:t> </a:t>
            </a:r>
            <a:r>
              <a:rPr lang="en-US" dirty="0" err="1"/>
              <a:t>telekomunikasi</a:t>
            </a:r>
            <a:r>
              <a:rPr lang="en-US" dirty="0"/>
              <a:t> yang </a:t>
            </a:r>
            <a:r>
              <a:rPr lang="en-US" dirty="0" err="1"/>
              <a:t>pasti</a:t>
            </a:r>
            <a:r>
              <a:rPr lang="en-US" dirty="0"/>
              <a:t> </a:t>
            </a:r>
            <a:r>
              <a:rPr lang="en-US" dirty="0" err="1"/>
              <a:t>meliputi</a:t>
            </a:r>
            <a:r>
              <a:rPr lang="en-US" dirty="0"/>
              <a:t> </a:t>
            </a:r>
            <a:r>
              <a:rPr lang="en-US" dirty="0" err="1"/>
              <a:t>rahasia</a:t>
            </a:r>
            <a:r>
              <a:rPr lang="en-US" dirty="0"/>
              <a:t> </a:t>
            </a:r>
            <a:r>
              <a:rPr lang="en-US" dirty="0" err="1" smtClean="0"/>
              <a:t>telekomunikasi</a:t>
            </a:r>
            <a:r>
              <a:rPr lang="id-ID" dirty="0" smtClean="0"/>
              <a:t>.</a:t>
            </a:r>
          </a:p>
          <a:p>
            <a:r>
              <a:rPr lang="en-US" dirty="0" smtClean="0"/>
              <a:t>Indonesia </a:t>
            </a:r>
            <a:r>
              <a:rPr lang="en-US" dirty="0" err="1" smtClean="0"/>
              <a:t>banyak</a:t>
            </a:r>
            <a:r>
              <a:rPr lang="en-US" dirty="0" smtClean="0"/>
              <a:t> </a:t>
            </a:r>
            <a:r>
              <a:rPr lang="en-US" dirty="0" err="1" smtClean="0"/>
              <a:t>kehilangan</a:t>
            </a:r>
            <a:r>
              <a:rPr lang="en-US" dirty="0" smtClean="0"/>
              <a:t> </a:t>
            </a:r>
            <a:r>
              <a:rPr lang="en-US" dirty="0" err="1" smtClean="0"/>
              <a:t>akses</a:t>
            </a:r>
            <a:r>
              <a:rPr lang="en-US" dirty="0" smtClean="0"/>
              <a:t> </a:t>
            </a:r>
            <a:r>
              <a:rPr lang="en-US" dirty="0" err="1" smtClean="0"/>
              <a:t>dan</a:t>
            </a:r>
            <a:r>
              <a:rPr lang="en-US" dirty="0" smtClean="0"/>
              <a:t> </a:t>
            </a:r>
            <a:r>
              <a:rPr lang="en-US" dirty="0" err="1" smtClean="0"/>
              <a:t>potensi</a:t>
            </a:r>
            <a:r>
              <a:rPr lang="en-US" dirty="0" smtClean="0"/>
              <a:t> </a:t>
            </a:r>
            <a:r>
              <a:rPr lang="en-US" dirty="0" err="1" smtClean="0"/>
              <a:t>ekonomi</a:t>
            </a:r>
            <a:r>
              <a:rPr lang="en-US" dirty="0" smtClean="0"/>
              <a:t> </a:t>
            </a:r>
            <a:r>
              <a:rPr lang="en-US" dirty="0" err="1" smtClean="0"/>
              <a:t>di</a:t>
            </a:r>
            <a:r>
              <a:rPr lang="en-US" dirty="0" smtClean="0"/>
              <a:t> </a:t>
            </a:r>
            <a:r>
              <a:rPr lang="en-US" dirty="0" err="1" smtClean="0"/>
              <a:t>negeri</a:t>
            </a:r>
            <a:r>
              <a:rPr lang="en-US" dirty="0" smtClean="0"/>
              <a:t> </a:t>
            </a:r>
            <a:r>
              <a:rPr lang="en-US" dirty="0" err="1" smtClean="0"/>
              <a:t>sendiri</a:t>
            </a:r>
            <a:r>
              <a:rPr lang="en-US" dirty="0" smtClean="0"/>
              <a:t>. Gas Negara </a:t>
            </a:r>
            <a:r>
              <a:rPr lang="en-US" dirty="0" err="1" smtClean="0"/>
              <a:t>sudah</a:t>
            </a:r>
            <a:r>
              <a:rPr lang="en-US" dirty="0" smtClean="0"/>
              <a:t> </a:t>
            </a:r>
            <a:r>
              <a:rPr lang="en-US" dirty="0" err="1" smtClean="0"/>
              <a:t>dikuasai</a:t>
            </a:r>
            <a:r>
              <a:rPr lang="en-US" dirty="0" smtClean="0"/>
              <a:t> </a:t>
            </a:r>
            <a:r>
              <a:rPr lang="en-US" dirty="0" err="1" smtClean="0"/>
              <a:t>Jepang</a:t>
            </a:r>
            <a:r>
              <a:rPr lang="en-US" dirty="0" smtClean="0"/>
              <a:t>, </a:t>
            </a:r>
            <a:r>
              <a:rPr lang="en-US" dirty="0" err="1" smtClean="0"/>
              <a:t>juga</a:t>
            </a:r>
            <a:r>
              <a:rPr lang="en-US" dirty="0" smtClean="0"/>
              <a:t> </a:t>
            </a:r>
            <a:r>
              <a:rPr lang="en-US" dirty="0" err="1" smtClean="0"/>
              <a:t>lalu</a:t>
            </a:r>
            <a:r>
              <a:rPr lang="en-US" dirty="0" smtClean="0"/>
              <a:t> </a:t>
            </a:r>
            <a:r>
              <a:rPr lang="en-US" dirty="0" err="1" smtClean="0"/>
              <a:t>lintas</a:t>
            </a:r>
            <a:r>
              <a:rPr lang="en-US" dirty="0" smtClean="0"/>
              <a:t> </a:t>
            </a:r>
            <a:r>
              <a:rPr lang="en-US" dirty="0" err="1" smtClean="0"/>
              <a:t>perdagangan</a:t>
            </a:r>
            <a:r>
              <a:rPr lang="en-US" dirty="0" smtClean="0"/>
              <a:t> </a:t>
            </a:r>
            <a:r>
              <a:rPr lang="en-US" dirty="0" err="1" smtClean="0"/>
              <a:t>dan</a:t>
            </a:r>
            <a:r>
              <a:rPr lang="en-US" dirty="0" smtClean="0"/>
              <a:t> </a:t>
            </a:r>
            <a:r>
              <a:rPr lang="en-US" dirty="0" err="1" smtClean="0"/>
              <a:t>harga</a:t>
            </a:r>
            <a:r>
              <a:rPr lang="en-US" dirty="0" smtClean="0"/>
              <a:t> </a:t>
            </a:r>
            <a:r>
              <a:rPr lang="en-US" dirty="0" err="1" smtClean="0"/>
              <a:t>minyak</a:t>
            </a:r>
            <a:r>
              <a:rPr lang="en-US" dirty="0" smtClean="0"/>
              <a:t> yang </a:t>
            </a:r>
            <a:r>
              <a:rPr lang="en-US" dirty="0" err="1" smtClean="0"/>
              <a:t>dikuasai</a:t>
            </a:r>
            <a:r>
              <a:rPr lang="en-US" dirty="0" smtClean="0"/>
              <a:t> Singapore </a:t>
            </a:r>
            <a:r>
              <a:rPr lang="en-US" dirty="0" err="1" smtClean="0"/>
              <a:t>dan</a:t>
            </a:r>
            <a:r>
              <a:rPr lang="en-US" dirty="0" smtClean="0"/>
              <a:t> </a:t>
            </a:r>
            <a:r>
              <a:rPr lang="en-US" dirty="0" err="1" smtClean="0"/>
              <a:t>korporasi-korporasi</a:t>
            </a:r>
            <a:r>
              <a:rPr lang="en-US" dirty="0" smtClean="0"/>
              <a:t> </a:t>
            </a:r>
            <a:r>
              <a:rPr lang="en-US" dirty="0" err="1" smtClean="0"/>
              <a:t>internasional</a:t>
            </a:r>
            <a:r>
              <a:rPr lang="en-US" dirty="0" smtClean="0"/>
              <a:t> </a:t>
            </a:r>
            <a:r>
              <a:rPr lang="en-US" dirty="0" err="1" smtClean="0"/>
              <a:t>itu</a:t>
            </a:r>
            <a:r>
              <a:rPr lang="en-US" dirty="0" smtClean="0"/>
              <a:t>.</a:t>
            </a:r>
            <a:endParaRPr lang="id-ID" dirty="0" smtClean="0"/>
          </a:p>
          <a:p>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fontScale="90000"/>
          </a:bodyPr>
          <a:lstStyle/>
          <a:p>
            <a:r>
              <a:rPr lang="id-ID" dirty="0" smtClean="0"/>
              <a:t>BUMN yang diprivatisasi kemudian</a:t>
            </a:r>
            <a:endParaRPr lang="id-ID" dirty="0"/>
          </a:p>
        </p:txBody>
      </p:sp>
      <p:sp>
        <p:nvSpPr>
          <p:cNvPr id="3" name="Content Placeholder 2"/>
          <p:cNvSpPr>
            <a:spLocks noGrp="1"/>
          </p:cNvSpPr>
          <p:nvPr>
            <p:ph idx="1"/>
          </p:nvPr>
        </p:nvSpPr>
        <p:spPr>
          <a:xfrm>
            <a:off x="457200" y="1071546"/>
            <a:ext cx="8229600" cy="5054617"/>
          </a:xfrm>
        </p:spPr>
        <p:txBody>
          <a:bodyPr>
            <a:normAutofit/>
          </a:bodyPr>
          <a:lstStyle/>
          <a:p>
            <a:r>
              <a:rPr lang="en-US" dirty="0"/>
              <a:t>PT </a:t>
            </a:r>
            <a:r>
              <a:rPr lang="en-US" dirty="0" err="1"/>
              <a:t>Waskita</a:t>
            </a:r>
            <a:r>
              <a:rPr lang="en-US" dirty="0"/>
              <a:t> </a:t>
            </a:r>
            <a:r>
              <a:rPr lang="en-US" dirty="0" err="1" smtClean="0"/>
              <a:t>Karya</a:t>
            </a:r>
            <a:r>
              <a:rPr lang="id-ID" dirty="0" smtClean="0"/>
              <a:t>, </a:t>
            </a:r>
            <a:r>
              <a:rPr lang="en-US" dirty="0"/>
              <a:t>Bank </a:t>
            </a:r>
            <a:r>
              <a:rPr lang="en-US" dirty="0" smtClean="0"/>
              <a:t>BTN</a:t>
            </a:r>
            <a:r>
              <a:rPr lang="id-ID" dirty="0" smtClean="0"/>
              <a:t>, </a:t>
            </a:r>
            <a:r>
              <a:rPr lang="en-US" dirty="0"/>
              <a:t>PT Krakatau </a:t>
            </a:r>
            <a:r>
              <a:rPr lang="en-US" dirty="0" smtClean="0"/>
              <a:t>Steel</a:t>
            </a:r>
            <a:r>
              <a:rPr lang="id-ID" dirty="0" smtClean="0"/>
              <a:t>, </a:t>
            </a:r>
            <a:r>
              <a:rPr lang="en-US" dirty="0"/>
              <a:t>PT Garuda </a:t>
            </a:r>
            <a:r>
              <a:rPr lang="en-US" dirty="0" smtClean="0"/>
              <a:t>Indonesia</a:t>
            </a:r>
            <a:r>
              <a:rPr lang="id-ID" dirty="0" smtClean="0"/>
              <a:t>, </a:t>
            </a:r>
            <a:r>
              <a:rPr lang="en-US" dirty="0"/>
              <a:t>PTPN </a:t>
            </a:r>
            <a:r>
              <a:rPr lang="en-US" dirty="0" smtClean="0"/>
              <a:t>III</a:t>
            </a:r>
            <a:r>
              <a:rPr lang="id-ID" dirty="0" smtClean="0"/>
              <a:t>, </a:t>
            </a:r>
            <a:r>
              <a:rPr lang="en-US" dirty="0"/>
              <a:t>PTPN </a:t>
            </a:r>
            <a:r>
              <a:rPr lang="en-US" dirty="0" smtClean="0"/>
              <a:t>IV</a:t>
            </a:r>
            <a:r>
              <a:rPr lang="id-ID" dirty="0" smtClean="0"/>
              <a:t>, </a:t>
            </a:r>
            <a:r>
              <a:rPr lang="en-US" dirty="0"/>
              <a:t>PTPN </a:t>
            </a:r>
            <a:r>
              <a:rPr lang="en-US" dirty="0" smtClean="0"/>
              <a:t>VII</a:t>
            </a:r>
            <a:r>
              <a:rPr lang="id-ID" dirty="0" smtClean="0"/>
              <a:t>, </a:t>
            </a:r>
            <a:r>
              <a:rPr lang="en-US" dirty="0"/>
              <a:t>PT </a:t>
            </a:r>
            <a:r>
              <a:rPr lang="en-US" dirty="0" err="1"/>
              <a:t>Asuransi</a:t>
            </a:r>
            <a:r>
              <a:rPr lang="en-US" dirty="0"/>
              <a:t> </a:t>
            </a:r>
            <a:r>
              <a:rPr lang="en-US" dirty="0" err="1"/>
              <a:t>jasa</a:t>
            </a:r>
            <a:r>
              <a:rPr lang="en-US" dirty="0"/>
              <a:t> </a:t>
            </a:r>
            <a:r>
              <a:rPr lang="en-US" dirty="0" smtClean="0"/>
              <a:t>Indonesia</a:t>
            </a:r>
            <a:r>
              <a:rPr lang="id-ID" dirty="0" smtClean="0"/>
              <a:t>, </a:t>
            </a:r>
            <a:r>
              <a:rPr lang="en-US" dirty="0"/>
              <a:t>PT </a:t>
            </a:r>
            <a:r>
              <a:rPr lang="en-US" dirty="0" err="1"/>
              <a:t>Rekayasa</a:t>
            </a:r>
            <a:r>
              <a:rPr lang="en-US" dirty="0"/>
              <a:t> </a:t>
            </a:r>
            <a:r>
              <a:rPr lang="en-US" dirty="0" err="1" smtClean="0"/>
              <a:t>Industri</a:t>
            </a:r>
            <a:r>
              <a:rPr lang="id-ID" dirty="0" smtClean="0"/>
              <a:t>, </a:t>
            </a:r>
            <a:r>
              <a:rPr lang="en-US" dirty="0"/>
              <a:t>PT </a:t>
            </a:r>
            <a:r>
              <a:rPr lang="en-US" dirty="0" err="1"/>
              <a:t>Rukindo</a:t>
            </a:r>
            <a:r>
              <a:rPr lang="en-US" dirty="0"/>
              <a:t>, PT </a:t>
            </a:r>
            <a:r>
              <a:rPr lang="en-US" dirty="0" err="1"/>
              <a:t>Bahtera</a:t>
            </a:r>
            <a:r>
              <a:rPr lang="en-US" dirty="0"/>
              <a:t> </a:t>
            </a:r>
            <a:r>
              <a:rPr lang="en-US" dirty="0" err="1"/>
              <a:t>Adiguna</a:t>
            </a:r>
            <a:r>
              <a:rPr lang="en-US" dirty="0"/>
              <a:t>, PT </a:t>
            </a:r>
            <a:r>
              <a:rPr lang="en-US" dirty="0" err="1"/>
              <a:t>Industri</a:t>
            </a:r>
            <a:r>
              <a:rPr lang="en-US" dirty="0"/>
              <a:t> </a:t>
            </a:r>
            <a:r>
              <a:rPr lang="en-US" dirty="0" err="1"/>
              <a:t>Sandang</a:t>
            </a:r>
            <a:r>
              <a:rPr lang="en-US" dirty="0"/>
              <a:t>, </a:t>
            </a:r>
            <a:r>
              <a:rPr lang="en-US" dirty="0" err="1"/>
              <a:t>dan</a:t>
            </a:r>
            <a:r>
              <a:rPr lang="en-US" dirty="0"/>
              <a:t> PT </a:t>
            </a:r>
            <a:r>
              <a:rPr lang="en-US" dirty="0" err="1"/>
              <a:t>Sarana</a:t>
            </a:r>
            <a:r>
              <a:rPr lang="en-US" dirty="0"/>
              <a:t> </a:t>
            </a:r>
            <a:r>
              <a:rPr lang="en-US" dirty="0" err="1" smtClean="0"/>
              <a:t>Karya</a:t>
            </a:r>
            <a:r>
              <a:rPr lang="id-ID" dirty="0" smtClean="0"/>
              <a:t>, </a:t>
            </a:r>
            <a:r>
              <a:rPr lang="en-US" dirty="0"/>
              <a:t>PT </a:t>
            </a:r>
            <a:r>
              <a:rPr lang="en-US" dirty="0" err="1"/>
              <a:t>Cambrics</a:t>
            </a:r>
            <a:r>
              <a:rPr lang="en-US" dirty="0"/>
              <a:t> </a:t>
            </a:r>
            <a:r>
              <a:rPr lang="en-US" dirty="0" err="1" smtClean="0"/>
              <a:t>Primissima</a:t>
            </a:r>
            <a:r>
              <a:rPr lang="en-US" dirty="0" smtClean="0"/>
              <a:t>, </a:t>
            </a:r>
            <a:r>
              <a:rPr lang="en-US" dirty="0"/>
              <a:t>PT </a:t>
            </a:r>
            <a:r>
              <a:rPr lang="en-US" dirty="0" err="1"/>
              <a:t>Industri</a:t>
            </a:r>
            <a:r>
              <a:rPr lang="en-US" dirty="0"/>
              <a:t> </a:t>
            </a:r>
            <a:r>
              <a:rPr lang="en-US" dirty="0" err="1" smtClean="0"/>
              <a:t>Gelas</a:t>
            </a:r>
            <a:r>
              <a:rPr lang="en-US" dirty="0" smtClean="0"/>
              <a:t>, </a:t>
            </a:r>
            <a:r>
              <a:rPr lang="en-US" dirty="0" err="1"/>
              <a:t>dan</a:t>
            </a:r>
            <a:r>
              <a:rPr lang="en-US" dirty="0"/>
              <a:t> PT Bank BNI </a:t>
            </a:r>
            <a:r>
              <a:rPr lang="en-US" dirty="0" err="1" smtClean="0"/>
              <a:t>Tbk</a:t>
            </a:r>
            <a:r>
              <a:rPr lang="en-US" dirty="0" smtClean="0"/>
              <a:t>, </a:t>
            </a:r>
            <a:r>
              <a:rPr lang="en-US" dirty="0"/>
              <a:t>Semen </a:t>
            </a:r>
            <a:r>
              <a:rPr lang="en-US" dirty="0" err="1"/>
              <a:t>Kupang</a:t>
            </a:r>
            <a:r>
              <a:rPr lang="en-US" dirty="0"/>
              <a:t> </a:t>
            </a:r>
            <a:r>
              <a:rPr lang="en-US" dirty="0" err="1" smtClean="0"/>
              <a:t>dan</a:t>
            </a:r>
            <a:r>
              <a:rPr lang="en-US" dirty="0" smtClean="0"/>
              <a:t> </a:t>
            </a:r>
            <a:r>
              <a:rPr lang="en-US" dirty="0"/>
              <a:t>Semen </a:t>
            </a:r>
            <a:r>
              <a:rPr lang="en-US" dirty="0" err="1" smtClean="0"/>
              <a:t>Baturaja</a:t>
            </a:r>
            <a:r>
              <a:rPr lang="en-US" dirty="0" smtClean="0"/>
              <a:t>.</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it-IT" b="1" dirty="0" smtClean="0"/>
              <a:t>Privatisasi</a:t>
            </a:r>
            <a:endParaRPr lang="id-ID" dirty="0"/>
          </a:p>
        </p:txBody>
      </p:sp>
      <p:sp>
        <p:nvSpPr>
          <p:cNvPr id="3" name="Content Placeholder 2"/>
          <p:cNvSpPr>
            <a:spLocks noGrp="1"/>
          </p:cNvSpPr>
          <p:nvPr>
            <p:ph idx="1"/>
          </p:nvPr>
        </p:nvSpPr>
        <p:spPr>
          <a:xfrm>
            <a:off x="457200" y="1142984"/>
            <a:ext cx="8229600" cy="5357850"/>
          </a:xfrm>
        </p:spPr>
        <p:txBody>
          <a:bodyPr>
            <a:normAutofit fontScale="85000" lnSpcReduction="20000"/>
          </a:bodyPr>
          <a:lstStyle/>
          <a:p>
            <a:r>
              <a:rPr lang="it-IT" dirty="0"/>
              <a:t>Secara teori, privatisasi membantu terbentuknya </a:t>
            </a:r>
            <a:r>
              <a:rPr lang="id-ID" dirty="0" smtClean="0"/>
              <a:t>pasar bebas</a:t>
            </a:r>
            <a:r>
              <a:rPr lang="it-IT" dirty="0" smtClean="0"/>
              <a:t>, </a:t>
            </a:r>
            <a:r>
              <a:rPr lang="it-IT" dirty="0"/>
              <a:t>mengembangnya kompetisi kapitalis, yang oleh para pendukungnya dianggap akan memberikan harga yang lebih kompetitif kepada publik. Sebaliknya, para </a:t>
            </a:r>
            <a:r>
              <a:rPr lang="id-ID" dirty="0" smtClean="0"/>
              <a:t>sosialis </a:t>
            </a:r>
            <a:r>
              <a:rPr lang="it-IT" dirty="0" smtClean="0"/>
              <a:t>menganggap </a:t>
            </a:r>
            <a:r>
              <a:rPr lang="it-IT" dirty="0"/>
              <a:t>privatisasi sebagai hal yang negatif, karena memberikan layanan penting untuk publik kepada sektor privat akan menghilangkan kontrol publik dan mengakibatkan kualitas layanan yang buruk, akibat penghematan-penghematan yang dilakukan oleh perusahaan dalam mendapatkan profit.</a:t>
            </a:r>
            <a:endParaRPr lang="id-ID" dirty="0"/>
          </a:p>
          <a:p>
            <a:r>
              <a:rPr lang="it-IT" dirty="0"/>
              <a:t>Konsep privatisasi seharusnya diarahkan terutama untuk kepentingan perusahaan dalam rangka pengembangan usahanya, tidak semata-mata untuk menutup APBN</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Autofit/>
          </a:bodyPr>
          <a:lstStyle/>
          <a:p>
            <a:pPr algn="l"/>
            <a:r>
              <a:rPr lang="id-ID" sz="3200" b="1" dirty="0" smtClean="0"/>
              <a:t>Lanjutan...</a:t>
            </a:r>
            <a:endParaRPr lang="id-ID" sz="3200" b="1" dirty="0"/>
          </a:p>
        </p:txBody>
      </p:sp>
      <p:sp>
        <p:nvSpPr>
          <p:cNvPr id="3" name="Content Placeholder 2"/>
          <p:cNvSpPr>
            <a:spLocks noGrp="1"/>
          </p:cNvSpPr>
          <p:nvPr>
            <p:ph idx="1"/>
          </p:nvPr>
        </p:nvSpPr>
        <p:spPr>
          <a:xfrm>
            <a:off x="457200" y="1000108"/>
            <a:ext cx="8229600" cy="5126055"/>
          </a:xfrm>
        </p:spPr>
        <p:txBody>
          <a:bodyPr>
            <a:normAutofit lnSpcReduction="10000"/>
          </a:bodyPr>
          <a:lstStyle/>
          <a:p>
            <a:r>
              <a:rPr lang="it-IT" dirty="0"/>
              <a:t>Orientasi pembangunan yang mengacu kepada pertumbuhan ekonomi yang pesat menuntut partisipasi pihak swasta dan asing untuk secara aktif terlibat dalam proses pembangunan nasional. </a:t>
            </a:r>
            <a:endParaRPr lang="id-ID" dirty="0" smtClean="0"/>
          </a:p>
          <a:p>
            <a:r>
              <a:rPr lang="it-IT" dirty="0" smtClean="0"/>
              <a:t>Pertimbangan </a:t>
            </a:r>
            <a:r>
              <a:rPr lang="it-IT" dirty="0"/>
              <a:t>dan tujuan dari privatisasi dari setiap negara berbeda-beda, pertimbangan aspek </a:t>
            </a:r>
            <a:r>
              <a:rPr lang="id-ID" dirty="0"/>
              <a:t>;</a:t>
            </a:r>
            <a:endParaRPr lang="id-ID" dirty="0" smtClean="0"/>
          </a:p>
          <a:p>
            <a:pPr lvl="1"/>
            <a:r>
              <a:rPr lang="it-IT" dirty="0" smtClean="0"/>
              <a:t>politis</a:t>
            </a:r>
            <a:r>
              <a:rPr lang="id-ID" dirty="0" smtClean="0"/>
              <a:t> (beban pemerintah) </a:t>
            </a:r>
          </a:p>
          <a:p>
            <a:pPr lvl="1"/>
            <a:r>
              <a:rPr lang="it-IT" dirty="0" smtClean="0"/>
              <a:t>swasta lebih efisien </a:t>
            </a:r>
            <a:r>
              <a:rPr lang="it-IT" dirty="0"/>
              <a:t>dan efektif dibandingkan dengan lembaga </a:t>
            </a:r>
            <a:r>
              <a:rPr lang="it-IT" dirty="0" smtClean="0"/>
              <a:t>pemerintah</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Autofit/>
          </a:bodyPr>
          <a:lstStyle/>
          <a:p>
            <a:pPr algn="l"/>
            <a:r>
              <a:rPr lang="id-ID" sz="3200" b="1" dirty="0" smtClean="0"/>
              <a:t>Lanjutan...</a:t>
            </a:r>
            <a:endParaRPr lang="id-ID" sz="3200" b="1" dirty="0"/>
          </a:p>
        </p:txBody>
      </p:sp>
      <p:sp>
        <p:nvSpPr>
          <p:cNvPr id="3" name="Content Placeholder 2"/>
          <p:cNvSpPr>
            <a:spLocks noGrp="1"/>
          </p:cNvSpPr>
          <p:nvPr>
            <p:ph idx="1"/>
          </p:nvPr>
        </p:nvSpPr>
        <p:spPr>
          <a:xfrm>
            <a:off x="457200" y="785794"/>
            <a:ext cx="8229600" cy="5715040"/>
          </a:xfrm>
        </p:spPr>
        <p:txBody>
          <a:bodyPr>
            <a:normAutofit/>
          </a:bodyPr>
          <a:lstStyle/>
          <a:p>
            <a:r>
              <a:rPr lang="it-IT" dirty="0"/>
              <a:t>Pandangan dari sisi manajemen puncak perusahaan, tujuan privatisasi </a:t>
            </a:r>
            <a:r>
              <a:rPr lang="id-ID" dirty="0" smtClean="0"/>
              <a:t>; </a:t>
            </a:r>
            <a:r>
              <a:rPr lang="it-IT" dirty="0" smtClean="0"/>
              <a:t>dapat </a:t>
            </a:r>
            <a:r>
              <a:rPr lang="it-IT" dirty="0"/>
              <a:t>tercipta adanya </a:t>
            </a:r>
            <a:r>
              <a:rPr lang="it-IT" dirty="0" smtClean="0"/>
              <a:t>keterbukaan</a:t>
            </a:r>
            <a:r>
              <a:rPr lang="id-ID" dirty="0" smtClean="0"/>
              <a:t>, </a:t>
            </a:r>
            <a:r>
              <a:rPr lang="it-IT" dirty="0" smtClean="0"/>
              <a:t>budaya </a:t>
            </a:r>
            <a:r>
              <a:rPr lang="it-IT" dirty="0"/>
              <a:t>displin organisasi </a:t>
            </a:r>
            <a:r>
              <a:rPr lang="it-IT" dirty="0" smtClean="0"/>
              <a:t>diperolehnya </a:t>
            </a:r>
            <a:r>
              <a:rPr lang="it-IT" dirty="0"/>
              <a:t>sumber pendanaan yang lebih murah bagi pengembangan perusahaan. </a:t>
            </a:r>
            <a:endParaRPr lang="id-ID" dirty="0" smtClean="0"/>
          </a:p>
          <a:p>
            <a:r>
              <a:rPr lang="it-IT" dirty="0" smtClean="0"/>
              <a:t>Sementara </a:t>
            </a:r>
            <a:r>
              <a:rPr lang="it-IT" dirty="0"/>
              <a:t>itu dari sisi karyawan dapat  timbul pandangan dan kekhawatiran akan kemungkinan hilangnya pekerjaan</a:t>
            </a:r>
            <a:r>
              <a:rPr lang="it-IT" dirty="0" smtClean="0"/>
              <a:t>.</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r>
              <a:rPr lang="id-ID" dirty="0" smtClean="0"/>
              <a:t>Lanjutan...</a:t>
            </a:r>
            <a:endParaRPr lang="id-ID" dirty="0"/>
          </a:p>
        </p:txBody>
      </p:sp>
      <p:sp>
        <p:nvSpPr>
          <p:cNvPr id="3" name="Content Placeholder 2"/>
          <p:cNvSpPr>
            <a:spLocks noGrp="1"/>
          </p:cNvSpPr>
          <p:nvPr>
            <p:ph idx="1"/>
          </p:nvPr>
        </p:nvSpPr>
        <p:spPr>
          <a:xfrm>
            <a:off x="457200" y="1071546"/>
            <a:ext cx="8229600" cy="5054617"/>
          </a:xfrm>
        </p:spPr>
        <p:txBody>
          <a:bodyPr/>
          <a:lstStyle/>
          <a:p>
            <a:r>
              <a:rPr lang="it-IT" dirty="0"/>
              <a:t>Para pendukung privatisasi menyatakan bahwa hanya melalui privatisasi tenga kerja yang tidk produktif daat dikurangi. </a:t>
            </a:r>
            <a:r>
              <a:rPr lang="it-IT" dirty="0" smtClean="0"/>
              <a:t>Sementara </a:t>
            </a:r>
            <a:r>
              <a:rPr lang="it-IT" dirty="0"/>
              <a:t>para penentangnya beragumen </a:t>
            </a:r>
            <a:r>
              <a:rPr lang="it-IT" dirty="0" smtClean="0"/>
              <a:t>bahw</a:t>
            </a:r>
            <a:r>
              <a:rPr lang="id-ID" dirty="0" smtClean="0"/>
              <a:t>a</a:t>
            </a:r>
            <a:r>
              <a:rPr lang="it-IT" dirty="0" smtClean="0"/>
              <a:t> </a:t>
            </a:r>
            <a:r>
              <a:rPr lang="it-IT" dirty="0"/>
              <a:t>pemecatan bisa menimbulkan biaya sosial yang masih tinggi.(kekerasan diperkotaan, jahatan yang meningkat, serta keusuhan sosial dan politik. </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txBody>
          <a:bodyPr>
            <a:normAutofit fontScale="90000"/>
          </a:bodyPr>
          <a:lstStyle/>
          <a:p>
            <a:r>
              <a:rPr lang="it-IT" b="1" dirty="0" smtClean="0"/>
              <a:t>Liberalisasi</a:t>
            </a:r>
            <a:endParaRPr lang="id-ID" dirty="0"/>
          </a:p>
        </p:txBody>
      </p:sp>
      <p:sp>
        <p:nvSpPr>
          <p:cNvPr id="3" name="Content Placeholder 2"/>
          <p:cNvSpPr>
            <a:spLocks noGrp="1"/>
          </p:cNvSpPr>
          <p:nvPr>
            <p:ph idx="1"/>
          </p:nvPr>
        </p:nvSpPr>
        <p:spPr>
          <a:xfrm>
            <a:off x="457200" y="857232"/>
            <a:ext cx="8229600" cy="5268931"/>
          </a:xfrm>
        </p:spPr>
        <p:txBody>
          <a:bodyPr>
            <a:normAutofit fontScale="77500" lnSpcReduction="20000"/>
          </a:bodyPr>
          <a:lstStyle/>
          <a:p>
            <a:r>
              <a:rPr lang="it-IT" dirty="0" smtClean="0"/>
              <a:t>Liberaliasi-pelepasa</a:t>
            </a:r>
            <a:r>
              <a:rPr lang="id-ID" dirty="0" smtClean="0"/>
              <a:t>n</a:t>
            </a:r>
            <a:r>
              <a:rPr lang="it-IT" dirty="0" smtClean="0"/>
              <a:t> </a:t>
            </a:r>
            <a:r>
              <a:rPr lang="it-IT" dirty="0"/>
              <a:t>campur tagan pemerintah dalam pasar keuangan, pasar modal dan hambatan perdagangan</a:t>
            </a:r>
            <a:r>
              <a:rPr lang="it-IT" dirty="0" smtClean="0"/>
              <a:t>.</a:t>
            </a:r>
            <a:endParaRPr lang="id-ID" dirty="0" smtClean="0"/>
          </a:p>
          <a:p>
            <a:r>
              <a:rPr lang="it-IT" dirty="0" smtClean="0"/>
              <a:t>Liberalisasi </a:t>
            </a:r>
            <a:r>
              <a:rPr lang="it-IT" dirty="0"/>
              <a:t>perdagangan seharusnya meningkatkan pendapat suatu negara dengan mendorong sumber daya dari penggunaan yang kurang produktif menjadi penggunaan yang lebih produktif atau meunurut istilah ekonomi memanfaatkan keunggulan komparatif</a:t>
            </a:r>
            <a:r>
              <a:rPr lang="it-IT" dirty="0" smtClean="0"/>
              <a:t>.</a:t>
            </a:r>
            <a:endParaRPr lang="id-ID" dirty="0" smtClean="0"/>
          </a:p>
          <a:p>
            <a:r>
              <a:rPr lang="it-IT" dirty="0" smtClean="0"/>
              <a:t>Sementara </a:t>
            </a:r>
            <a:r>
              <a:rPr lang="it-IT" dirty="0"/>
              <a:t>ideologi IMF </a:t>
            </a:r>
            <a:r>
              <a:rPr lang="it-IT" dirty="0" smtClean="0"/>
              <a:t>meny</a:t>
            </a:r>
            <a:r>
              <a:rPr lang="id-ID" dirty="0" smtClean="0"/>
              <a:t>a</a:t>
            </a:r>
            <a:r>
              <a:rPr lang="it-IT" dirty="0" smtClean="0"/>
              <a:t>takan </a:t>
            </a:r>
            <a:r>
              <a:rPr lang="it-IT" dirty="0"/>
              <a:t>bahwa pekerjaan yang baru dan lebih produktif akan tercipta apabila pekerjaan sebelumnya yang tidak efisien karena diciptakan dibalik dinding proteksionisme, dapat dihilangkan. </a:t>
            </a:r>
            <a:endParaRPr lang="id-ID" dirty="0" smtClean="0"/>
          </a:p>
          <a:p>
            <a:r>
              <a:rPr lang="it-IT" dirty="0" smtClean="0"/>
              <a:t>Negara-negara berkembang yang paling berhasil, yaitu negara-negara yang berada di kawasan Asia Timur, membuka dirinya terhadap dunia luar tetapi melakukanya denga begitu lamban dan sangat bertahap</a:t>
            </a:r>
            <a:r>
              <a:rPr lang="id-ID" dirty="0" smtClean="0"/>
              <a:t>.</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txBody>
          <a:bodyPr>
            <a:normAutofit fontScale="90000"/>
          </a:bodyPr>
          <a:lstStyle/>
          <a:p>
            <a:pPr algn="l"/>
            <a:r>
              <a:rPr lang="id-ID" dirty="0" smtClean="0"/>
              <a:t>Lanjutan lib...</a:t>
            </a:r>
            <a:endParaRPr lang="id-ID" dirty="0"/>
          </a:p>
        </p:txBody>
      </p:sp>
      <p:sp>
        <p:nvSpPr>
          <p:cNvPr id="3" name="Content Placeholder 2"/>
          <p:cNvSpPr>
            <a:spLocks noGrp="1"/>
          </p:cNvSpPr>
          <p:nvPr>
            <p:ph idx="1"/>
          </p:nvPr>
        </p:nvSpPr>
        <p:spPr>
          <a:xfrm>
            <a:off x="457200" y="857232"/>
            <a:ext cx="8229600" cy="5268931"/>
          </a:xfrm>
        </p:spPr>
        <p:txBody>
          <a:bodyPr>
            <a:normAutofit/>
          </a:bodyPr>
          <a:lstStyle/>
          <a:p>
            <a:r>
              <a:rPr lang="id-ID" dirty="0"/>
              <a:t>Banyak negara memiliki regulasi keungan yang fungsinya adalah membatasi arus modal.</a:t>
            </a:r>
          </a:p>
          <a:p>
            <a:r>
              <a:rPr lang="it-IT" dirty="0"/>
              <a:t>Liberalisai pasar modal mendorong pengahapusan regulasi yang dimaksudkan untuk mengontrol arus uang panas yang keluar masuk dari sebuah negara-yaitu pinjaman-pinjaman dan kontrak-kontrak jangka pendek yang biasanya merupakan spekulasi terhadap pergerakan kurs. </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280"/>
          </a:xfrm>
        </p:spPr>
        <p:txBody>
          <a:bodyPr>
            <a:normAutofit fontScale="90000"/>
          </a:bodyPr>
          <a:lstStyle/>
          <a:p>
            <a:endParaRPr lang="id-ID" dirty="0"/>
          </a:p>
        </p:txBody>
      </p:sp>
      <p:sp>
        <p:nvSpPr>
          <p:cNvPr id="3" name="Content Placeholder 2"/>
          <p:cNvSpPr>
            <a:spLocks noGrp="1"/>
          </p:cNvSpPr>
          <p:nvPr>
            <p:ph idx="1"/>
          </p:nvPr>
        </p:nvSpPr>
        <p:spPr>
          <a:xfrm>
            <a:off x="457200" y="785794"/>
            <a:ext cx="8229600" cy="5340369"/>
          </a:xfrm>
        </p:spPr>
        <p:txBody>
          <a:bodyPr/>
          <a:lstStyle/>
          <a:p>
            <a:r>
              <a:rPr lang="it-IT" b="1" dirty="0"/>
              <a:t>Sebagai anggota WTO</a:t>
            </a:r>
            <a:r>
              <a:rPr lang="it-IT" dirty="0"/>
              <a:t> dan aplikasi kesepakatan peminjaman hutang terhadap IMF, Bank Dunia, dan ADB, Indonesia terlibat dalam alur perdagangan pasar bebas. Terintegrasinya perekonomian Indonesia dengan dunia telah berpengaruh pada perekonomian nasional, terutama terhadap sektor migas yang menjadi sektor utama liberalisasi ekonomi</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5404"/>
          </a:xfrm>
        </p:spPr>
        <p:txBody>
          <a:bodyPr>
            <a:normAutofit fontScale="90000"/>
          </a:bodyPr>
          <a:lstStyle/>
          <a:p>
            <a:endParaRPr lang="id-ID" dirty="0"/>
          </a:p>
        </p:txBody>
      </p:sp>
      <p:sp>
        <p:nvSpPr>
          <p:cNvPr id="3" name="Content Placeholder 2"/>
          <p:cNvSpPr>
            <a:spLocks noGrp="1"/>
          </p:cNvSpPr>
          <p:nvPr>
            <p:ph idx="1"/>
          </p:nvPr>
        </p:nvSpPr>
        <p:spPr>
          <a:xfrm>
            <a:off x="457200" y="714356"/>
            <a:ext cx="8229600" cy="5786478"/>
          </a:xfrm>
        </p:spPr>
        <p:txBody>
          <a:bodyPr>
            <a:normAutofit fontScale="85000" lnSpcReduction="10000"/>
          </a:bodyPr>
          <a:lstStyle/>
          <a:p>
            <a:r>
              <a:rPr lang="it-IT" b="1" dirty="0"/>
              <a:t>Privatisasi sebagai bagian dari liberalisasi ekonomi di Indonesia sebenarnya diisukan secara bertahap sejak masa pemerintahan Suharto</a:t>
            </a:r>
            <a:r>
              <a:rPr lang="it-IT" dirty="0"/>
              <a:t>, yakni sejak diberlakukannya deregulasi dan dikorporasikannya perusahaan negara menjadi perusahaan umum. </a:t>
            </a:r>
            <a:r>
              <a:rPr lang="en-US" dirty="0" err="1"/>
              <a:t>Didorong</a:t>
            </a:r>
            <a:r>
              <a:rPr lang="en-US" dirty="0"/>
              <a:t> </a:t>
            </a:r>
            <a:r>
              <a:rPr lang="en-US" dirty="0" err="1"/>
              <a:t>oleh</a:t>
            </a:r>
            <a:r>
              <a:rPr lang="en-US" dirty="0"/>
              <a:t> </a:t>
            </a:r>
            <a:r>
              <a:rPr lang="en-US" dirty="0" err="1"/>
              <a:t>krisis</a:t>
            </a:r>
            <a:r>
              <a:rPr lang="en-US" dirty="0"/>
              <a:t> </a:t>
            </a:r>
            <a:r>
              <a:rPr lang="en-US" dirty="0" err="1"/>
              <a:t>keuangan</a:t>
            </a:r>
            <a:r>
              <a:rPr lang="en-US" dirty="0"/>
              <a:t> </a:t>
            </a:r>
            <a:r>
              <a:rPr lang="en-US" dirty="0" err="1"/>
              <a:t>pada</a:t>
            </a:r>
            <a:r>
              <a:rPr lang="en-US" dirty="0"/>
              <a:t> </a:t>
            </a:r>
            <a:r>
              <a:rPr lang="en-US" dirty="0" err="1"/>
              <a:t>tahun</a:t>
            </a:r>
            <a:r>
              <a:rPr lang="en-US" dirty="0"/>
              <a:t> 1998, </a:t>
            </a:r>
            <a:r>
              <a:rPr lang="en-US" dirty="0" err="1"/>
              <a:t>menyusul</a:t>
            </a:r>
            <a:r>
              <a:rPr lang="en-US" dirty="0"/>
              <a:t> </a:t>
            </a:r>
            <a:r>
              <a:rPr lang="en-US" dirty="0" err="1"/>
              <a:t>dikenakannya</a:t>
            </a:r>
            <a:r>
              <a:rPr lang="en-US" dirty="0"/>
              <a:t> </a:t>
            </a:r>
            <a:r>
              <a:rPr lang="en-US" dirty="0" err="1"/>
              <a:t>kewajiban</a:t>
            </a:r>
            <a:r>
              <a:rPr lang="en-US" dirty="0"/>
              <a:t> </a:t>
            </a:r>
            <a:r>
              <a:rPr lang="en-US" dirty="0" err="1"/>
              <a:t>pemerintah</a:t>
            </a:r>
            <a:r>
              <a:rPr lang="en-US" dirty="0"/>
              <a:t> </a:t>
            </a:r>
            <a:r>
              <a:rPr lang="en-US" dirty="0" err="1"/>
              <a:t>untuk</a:t>
            </a:r>
            <a:r>
              <a:rPr lang="en-US" dirty="0"/>
              <a:t> </a:t>
            </a:r>
            <a:r>
              <a:rPr lang="en-US" dirty="0" err="1"/>
              <a:t>melakukan</a:t>
            </a:r>
            <a:r>
              <a:rPr lang="en-US" dirty="0"/>
              <a:t> bail out </a:t>
            </a:r>
            <a:r>
              <a:rPr lang="en-US" dirty="0" err="1"/>
              <a:t>atas</a:t>
            </a:r>
            <a:r>
              <a:rPr lang="en-US" dirty="0"/>
              <a:t> </a:t>
            </a:r>
            <a:r>
              <a:rPr lang="en-US" dirty="0" err="1"/>
              <a:t>hutang</a:t>
            </a:r>
            <a:r>
              <a:rPr lang="en-US" dirty="0"/>
              <a:t> bank-bank </a:t>
            </a:r>
            <a:r>
              <a:rPr lang="en-US" dirty="0" err="1"/>
              <a:t>swasta</a:t>
            </a:r>
            <a:r>
              <a:rPr lang="en-US" dirty="0"/>
              <a:t> yang </a:t>
            </a:r>
            <a:r>
              <a:rPr lang="en-US" dirty="0" err="1"/>
              <a:t>menyebabkan</a:t>
            </a:r>
            <a:r>
              <a:rPr lang="en-US" dirty="0"/>
              <a:t> deficit APBN, </a:t>
            </a:r>
            <a:r>
              <a:rPr lang="en-US" dirty="0" err="1"/>
              <a:t>maka</a:t>
            </a:r>
            <a:r>
              <a:rPr lang="en-US" dirty="0"/>
              <a:t> </a:t>
            </a:r>
            <a:r>
              <a:rPr lang="en-US" dirty="0" err="1"/>
              <a:t>pemerintah</a:t>
            </a:r>
            <a:r>
              <a:rPr lang="en-US" dirty="0"/>
              <a:t> </a:t>
            </a:r>
            <a:r>
              <a:rPr lang="en-US" dirty="0" err="1"/>
              <a:t>diminta</a:t>
            </a:r>
            <a:r>
              <a:rPr lang="en-US" dirty="0"/>
              <a:t> </a:t>
            </a:r>
            <a:r>
              <a:rPr lang="en-US" dirty="0" err="1"/>
              <a:t>oleh</a:t>
            </a:r>
            <a:r>
              <a:rPr lang="en-US" dirty="0"/>
              <a:t> IMF </a:t>
            </a:r>
            <a:r>
              <a:rPr lang="en-US" dirty="0" err="1"/>
              <a:t>melalui</a:t>
            </a:r>
            <a:r>
              <a:rPr lang="en-US" dirty="0"/>
              <a:t> Letter of Intent </a:t>
            </a:r>
            <a:r>
              <a:rPr lang="en-US" dirty="0" err="1"/>
              <a:t>memberlakukan</a:t>
            </a:r>
            <a:r>
              <a:rPr lang="en-US" dirty="0"/>
              <a:t> </a:t>
            </a:r>
            <a:r>
              <a:rPr lang="en-US" dirty="0" err="1"/>
              <a:t>Undang-undang</a:t>
            </a:r>
            <a:r>
              <a:rPr lang="en-US" dirty="0"/>
              <a:t> No 22 </a:t>
            </a:r>
            <a:r>
              <a:rPr lang="en-US" dirty="0" err="1"/>
              <a:t>Tahun</a:t>
            </a:r>
            <a:r>
              <a:rPr lang="en-US" dirty="0"/>
              <a:t> 2001 </a:t>
            </a:r>
            <a:r>
              <a:rPr lang="en-US" dirty="0" err="1"/>
              <a:t>mengenai</a:t>
            </a:r>
            <a:r>
              <a:rPr lang="en-US" dirty="0"/>
              <a:t> </a:t>
            </a:r>
            <a:r>
              <a:rPr lang="en-US" dirty="0" err="1"/>
              <a:t>privatisasi</a:t>
            </a:r>
            <a:r>
              <a:rPr lang="en-US" dirty="0"/>
              <a:t> BUMN </a:t>
            </a:r>
            <a:r>
              <a:rPr lang="en-US" dirty="0" err="1"/>
              <a:t>sebagai</a:t>
            </a:r>
            <a:r>
              <a:rPr lang="en-US" dirty="0"/>
              <a:t> </a:t>
            </a:r>
            <a:r>
              <a:rPr lang="en-US" dirty="0" err="1"/>
              <a:t>perusahaan</a:t>
            </a:r>
            <a:r>
              <a:rPr lang="en-US" dirty="0"/>
              <a:t> public (PERSERO</a:t>
            </a:r>
            <a:r>
              <a:rPr lang="en-US" dirty="0" smtClean="0"/>
              <a:t>). </a:t>
            </a:r>
            <a:r>
              <a:rPr lang="en-US" dirty="0" err="1" smtClean="0"/>
              <a:t>engurangi</a:t>
            </a:r>
            <a:r>
              <a:rPr lang="en-US" dirty="0" smtClean="0"/>
              <a:t> </a:t>
            </a:r>
            <a:r>
              <a:rPr lang="en-US" dirty="0" err="1"/>
              <a:t>defisit</a:t>
            </a:r>
            <a:r>
              <a:rPr lang="en-US" dirty="0"/>
              <a:t> APBN. </a:t>
            </a:r>
            <a:endParaRPr lang="id-ID" dirty="0" smtClean="0"/>
          </a:p>
          <a:p>
            <a:r>
              <a:rPr lang="en-US" b="1" dirty="0" err="1" smtClean="0"/>
              <a:t>Sejak</a:t>
            </a:r>
            <a:r>
              <a:rPr lang="en-US" b="1" dirty="0" smtClean="0"/>
              <a:t> </a:t>
            </a:r>
            <a:r>
              <a:rPr lang="en-US" b="1" dirty="0" err="1" smtClean="0"/>
              <a:t>kebijakan</a:t>
            </a:r>
            <a:r>
              <a:rPr lang="en-US" b="1" dirty="0" smtClean="0"/>
              <a:t> </a:t>
            </a:r>
            <a:r>
              <a:rPr lang="en-US" b="1" dirty="0" err="1" smtClean="0"/>
              <a:t>privatisasi</a:t>
            </a:r>
            <a:r>
              <a:rPr lang="en-US" b="1" dirty="0" smtClean="0"/>
              <a:t> </a:t>
            </a:r>
            <a:r>
              <a:rPr lang="en-US" b="1" dirty="0" err="1" smtClean="0"/>
              <a:t>dimulai</a:t>
            </a:r>
            <a:r>
              <a:rPr lang="en-US" b="1" dirty="0" smtClean="0"/>
              <a:t> </a:t>
            </a:r>
            <a:r>
              <a:rPr lang="en-US" b="1" dirty="0" err="1" smtClean="0"/>
              <a:t>pada</a:t>
            </a:r>
            <a:r>
              <a:rPr lang="en-US" b="1" dirty="0" smtClean="0"/>
              <a:t> </a:t>
            </a:r>
            <a:r>
              <a:rPr lang="en-US" b="1" dirty="0" err="1" smtClean="0"/>
              <a:t>tahun</a:t>
            </a:r>
            <a:r>
              <a:rPr lang="en-US" b="1" dirty="0" smtClean="0"/>
              <a:t> 1991, </a:t>
            </a:r>
            <a:endParaRPr lang="id-ID" dirty="0" smtClean="0"/>
          </a:p>
          <a:p>
            <a:endParaRPr lang="id-ID" dirty="0"/>
          </a:p>
          <a:p>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829</Words>
  <Application>Microsoft Office PowerPoint</Application>
  <PresentationFormat>On-screen Show (4:3)</PresentationFormat>
  <Paragraphs>33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Privatisasi dan Liberalisasi</vt:lpstr>
      <vt:lpstr>Privatisasi</vt:lpstr>
      <vt:lpstr>Lanjutan...</vt:lpstr>
      <vt:lpstr>Lanjutan...</vt:lpstr>
      <vt:lpstr>Lanjutan...</vt:lpstr>
      <vt:lpstr>Liberalisasi</vt:lpstr>
      <vt:lpstr>Lanjutan lib...</vt:lpstr>
      <vt:lpstr>Slide 8</vt:lpstr>
      <vt:lpstr>Slide 9</vt:lpstr>
      <vt:lpstr>Slide 10</vt:lpstr>
      <vt:lpstr>Slide 11</vt:lpstr>
      <vt:lpstr>Slide 12</vt:lpstr>
      <vt:lpstr>Kerugiannya???</vt:lpstr>
      <vt:lpstr>BUMN yang diprivatisasi kemudian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Liberalisasi dan Privatisasi</dc:title>
  <dc:creator>yudhi</dc:creator>
  <cp:lastModifiedBy>yudhi</cp:lastModifiedBy>
  <cp:revision>18</cp:revision>
  <dcterms:created xsi:type="dcterms:W3CDTF">2012-12-12T01:22:27Z</dcterms:created>
  <dcterms:modified xsi:type="dcterms:W3CDTF">2012-12-12T03:17:51Z</dcterms:modified>
</cp:coreProperties>
</file>