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Lst>
  <p:notesMasterIdLst>
    <p:notesMasterId r:id="rId26"/>
  </p:notesMasterIdLst>
  <p:sldIdLst>
    <p:sldId id="256" r:id="rId5"/>
    <p:sldId id="261" r:id="rId6"/>
    <p:sldId id="264" r:id="rId7"/>
    <p:sldId id="265" r:id="rId8"/>
    <p:sldId id="266" r:id="rId9"/>
    <p:sldId id="267" r:id="rId10"/>
    <p:sldId id="268" r:id="rId11"/>
    <p:sldId id="269" r:id="rId12"/>
    <p:sldId id="270" r:id="rId13"/>
    <p:sldId id="271" r:id="rId14"/>
    <p:sldId id="274" r:id="rId15"/>
    <p:sldId id="275" r:id="rId16"/>
    <p:sldId id="276" r:id="rId17"/>
    <p:sldId id="277" r:id="rId18"/>
    <p:sldId id="279" r:id="rId19"/>
    <p:sldId id="280" r:id="rId20"/>
    <p:sldId id="281" r:id="rId21"/>
    <p:sldId id="282" r:id="rId22"/>
    <p:sldId id="257" r:id="rId23"/>
    <p:sldId id="258" r:id="rId24"/>
    <p:sldId id="25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DCD8A0-8FA3-47E9-A3D1-7848CBAA42C1}" type="datetimeFigureOut">
              <a:rPr lang="en-US" smtClean="0"/>
              <a:t>4/22/2013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06DB6-C867-43CA-B0D0-D10515841CE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706DB6-C867-43CA-B0D0-D10515841CE2}" type="slidenum">
              <a:rPr lang="en-US" smtClean="0"/>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B8FCF05-681B-43F3-9EFE-A7C0A7E09775}" type="datetimeFigureOut">
              <a:rPr lang="en-US" smtClean="0"/>
              <a:pPr/>
              <a:t>4/22/2013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91614D6-F984-4450-805D-D73292CEA72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8FCF05-681B-43F3-9EFE-A7C0A7E09775}"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614D6-F984-4450-805D-D73292CEA7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B8FCF05-681B-43F3-9EFE-A7C0A7E09775}" type="datetimeFigureOut">
              <a:rPr lang="en-US" smtClean="0"/>
              <a:pPr/>
              <a:t>4/22/2013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91614D6-F984-4450-805D-D73292CEA7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7B8FCF05-681B-43F3-9EFE-A7C0A7E09775}" type="datetimeFigureOut">
              <a:rPr lang="en-US" smtClean="0"/>
              <a:pPr/>
              <a:t>4/22/2013</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991614D6-F984-4450-805D-D73292CEA722}"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B8FCF05-681B-43F3-9EFE-A7C0A7E09775}"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614D6-F984-4450-805D-D73292CEA722}"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B8FCF05-681B-43F3-9EFE-A7C0A7E09775}" type="datetimeFigureOut">
              <a:rPr lang="en-US" smtClean="0"/>
              <a:pPr/>
              <a:t>4/22/2013</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991614D6-F984-4450-805D-D73292CEA722}"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B8FCF05-681B-43F3-9EFE-A7C0A7E09775}"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614D6-F984-4450-805D-D73292CEA722}"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B8FCF05-681B-43F3-9EFE-A7C0A7E09775}" type="datetimeFigureOut">
              <a:rPr lang="en-US" smtClean="0"/>
              <a:pPr/>
              <a:t>4/22/2013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1614D6-F984-4450-805D-D73292CEA722}"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8FCF05-681B-43F3-9EFE-A7C0A7E09775}" type="datetimeFigureOut">
              <a:rPr lang="en-US" smtClean="0"/>
              <a:pPr/>
              <a:t>4/22/2013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1614D6-F984-4450-805D-D73292CEA722}"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FCF05-681B-43F3-9EFE-A7C0A7E09775}" type="datetimeFigureOut">
              <a:rPr lang="en-US" smtClean="0"/>
              <a:pPr/>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1614D6-F984-4450-805D-D73292CEA722}"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8FCF05-681B-43F3-9EFE-A7C0A7E09775}"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614D6-F984-4450-805D-D73292CEA722}"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B8FCF05-681B-43F3-9EFE-A7C0A7E09775}"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91614D6-F984-4450-805D-D73292CEA722}"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8FCF05-681B-43F3-9EFE-A7C0A7E09775}"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614D6-F984-4450-805D-D73292CEA722}"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8FCF05-681B-43F3-9EFE-A7C0A7E09775}"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614D6-F984-4450-805D-D73292CEA72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8FCF05-681B-43F3-9EFE-A7C0A7E09775}"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614D6-F984-4450-805D-D73292CEA722}"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B8FCF05-681B-43F3-9EFE-A7C0A7E09775}" type="datetimeFigureOut">
              <a:rPr lang="en-US" smtClean="0"/>
              <a:pPr/>
              <a:t>4/22/2013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91614D6-F984-4450-805D-D73292CEA7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8FCF05-681B-43F3-9EFE-A7C0A7E09775}" type="datetimeFigureOut">
              <a:rPr lang="en-US" smtClean="0"/>
              <a:pPr/>
              <a:t>4/22/2013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1614D6-F984-4450-805D-D73292CEA722}"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B8FCF05-681B-43F3-9EFE-A7C0A7E09775}" type="datetimeFigureOut">
              <a:rPr lang="en-US" smtClean="0"/>
              <a:pPr/>
              <a:t>4/22/2013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991614D6-F984-4450-805D-D73292CEA7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B8FCF05-681B-43F3-9EFE-A7C0A7E09775}" type="datetimeFigureOut">
              <a:rPr lang="en-US" smtClean="0"/>
              <a:pPr/>
              <a:t>4/22/2013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91614D6-F984-4450-805D-D73292CEA722}"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B8FCF05-681B-43F3-9EFE-A7C0A7E09775}" type="datetimeFigureOut">
              <a:rPr lang="en-US" smtClean="0"/>
              <a:pPr/>
              <a:t>4/22/2013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91614D6-F984-4450-805D-D73292CEA722}"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B8FCF05-681B-43F3-9EFE-A7C0A7E09775}" type="datetimeFigureOut">
              <a:rPr lang="en-US" smtClean="0"/>
              <a:pPr/>
              <a:t>4/22/2013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91614D6-F984-4450-805D-D73292CEA722}"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B8FCF05-681B-43F3-9EFE-A7C0A7E09775}" type="datetimeFigureOut">
              <a:rPr lang="en-US" smtClean="0"/>
              <a:pPr/>
              <a:t>4/22/2013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991614D6-F984-4450-805D-D73292CEA7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B8FCF05-681B-43F3-9EFE-A7C0A7E09775}" type="datetimeFigureOut">
              <a:rPr lang="en-US" smtClean="0"/>
              <a:pPr/>
              <a:t>4/22/2013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91614D6-F984-4450-805D-D73292CEA722}"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B8FCF05-681B-43F3-9EFE-A7C0A7E09775}" type="datetimeFigureOut">
              <a:rPr lang="en-US" smtClean="0"/>
              <a:pPr/>
              <a:t>4/22/2013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91614D6-F984-4450-805D-D73292CEA722}"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B8FCF05-681B-43F3-9EFE-A7C0A7E09775}" type="datetimeFigureOut">
              <a:rPr lang="en-US" smtClean="0"/>
              <a:pPr/>
              <a:t>4/22/2013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91614D6-F984-4450-805D-D73292CEA722}"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8FCF05-681B-43F3-9EFE-A7C0A7E09775}" type="datetimeFigureOut">
              <a:rPr lang="en-US" smtClean="0"/>
              <a:pPr/>
              <a:t>4/22/2013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1614D6-F984-4450-805D-D73292CEA722}"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B8FCF05-681B-43F3-9EFE-A7C0A7E09775}" type="datetimeFigureOut">
              <a:rPr lang="en-US" smtClean="0"/>
              <a:pPr/>
              <a:t>4/22/2013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91614D6-F984-4450-805D-D73292CEA722}"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B8FCF05-681B-43F3-9EFE-A7C0A7E09775}" type="datetimeFigureOut">
              <a:rPr lang="en-US" smtClean="0"/>
              <a:pPr/>
              <a:t>4/22/2013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91614D6-F984-4450-805D-D73292CEA722}"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8FCF05-681B-43F3-9EFE-A7C0A7E09775}" type="datetimeFigureOut">
              <a:rPr lang="en-US" smtClean="0"/>
              <a:pPr/>
              <a:t>4/22/2013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1614D6-F984-4450-805D-D73292CEA72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FCF05-681B-43F3-9EFE-A7C0A7E09775}" type="datetimeFigureOut">
              <a:rPr lang="en-US" smtClean="0"/>
              <a:pPr/>
              <a:t>4/22/2013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1614D6-F984-4450-805D-D73292CEA72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B8FCF05-681B-43F3-9EFE-A7C0A7E09775}" type="datetimeFigureOut">
              <a:rPr lang="en-US" smtClean="0"/>
              <a:pPr/>
              <a:t>4/22/2013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91614D6-F984-4450-805D-D73292CEA72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B8FCF05-681B-43F3-9EFE-A7C0A7E09775}" type="datetimeFigureOut">
              <a:rPr lang="en-US" smtClean="0"/>
              <a:pPr/>
              <a:t>4/22/2013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91614D6-F984-4450-805D-D73292CEA7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B8FCF05-681B-43F3-9EFE-A7C0A7E09775}" type="datetimeFigureOut">
              <a:rPr lang="en-US" smtClean="0"/>
              <a:pPr/>
              <a:t>4/22/2013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91614D6-F984-4450-805D-D73292CEA72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B8FCF05-681B-43F3-9EFE-A7C0A7E09775}" type="datetimeFigureOut">
              <a:rPr lang="en-US" smtClean="0"/>
              <a:pPr/>
              <a:t>4/22/2013</a:t>
            </a:fld>
            <a:endParaRPr lang="en-US"/>
          </a:p>
        </p:txBody>
      </p:sp>
      <p:sp>
        <p:nvSpPr>
          <p:cNvPr id="10" name="Slide Number Placeholder 9"/>
          <p:cNvSpPr>
            <a:spLocks noGrp="1"/>
          </p:cNvSpPr>
          <p:nvPr>
            <p:ph type="sldNum" sz="quarter" idx="16"/>
          </p:nvPr>
        </p:nvSpPr>
        <p:spPr/>
        <p:txBody>
          <a:bodyPr rtlCol="0"/>
          <a:lstStyle/>
          <a:p>
            <a:fld id="{991614D6-F984-4450-805D-D73292CEA722}"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B8FCF05-681B-43F3-9EFE-A7C0A7E09775}" type="datetimeFigureOut">
              <a:rPr lang="en-US" smtClean="0"/>
              <a:pPr/>
              <a:t>4/22/2013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91614D6-F984-4450-805D-D73292CEA722}"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B8FCF05-681B-43F3-9EFE-A7C0A7E09775}" type="datetimeFigureOut">
              <a:rPr lang="en-US" smtClean="0"/>
              <a:pPr/>
              <a:t>4/22/2013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91614D6-F984-4450-805D-D73292CEA7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B8FCF05-681B-43F3-9EFE-A7C0A7E09775}" type="datetimeFigureOut">
              <a:rPr lang="en-US" smtClean="0"/>
              <a:pPr/>
              <a:t>4/22/2013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91614D6-F984-4450-805D-D73292CEA72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8FCF05-681B-43F3-9EFE-A7C0A7E09775}" type="datetimeFigureOut">
              <a:rPr lang="en-US" smtClean="0"/>
              <a:pPr/>
              <a:t>4/22/2013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1614D6-F984-4450-805D-D73292CEA722}"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8FCF05-681B-43F3-9EFE-A7C0A7E09775}" type="datetimeFigureOut">
              <a:rPr lang="en-US" smtClean="0"/>
              <a:pPr/>
              <a:t>4/22/2013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1614D6-F984-4450-805D-D73292CEA7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B8FCF05-681B-43F3-9EFE-A7C0A7E09775}" type="datetimeFigureOut">
              <a:rPr lang="en-US" smtClean="0"/>
              <a:pPr/>
              <a:t>4/22/2013</a:t>
            </a:fld>
            <a:endParaRPr lang="en-US"/>
          </a:p>
        </p:txBody>
      </p:sp>
      <p:sp>
        <p:nvSpPr>
          <p:cNvPr id="12" name="Slide Number Placeholder 11"/>
          <p:cNvSpPr>
            <a:spLocks noGrp="1"/>
          </p:cNvSpPr>
          <p:nvPr>
            <p:ph type="sldNum" sz="quarter" idx="16"/>
          </p:nvPr>
        </p:nvSpPr>
        <p:spPr/>
        <p:txBody>
          <a:bodyPr rtlCol="0"/>
          <a:lstStyle/>
          <a:p>
            <a:fld id="{991614D6-F984-4450-805D-D73292CEA722}"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8FCF05-681B-43F3-9EFE-A7C0A7E09775}" type="datetimeFigureOut">
              <a:rPr lang="en-US" smtClean="0"/>
              <a:pPr/>
              <a:t>4/22/2013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91614D6-F984-4450-805D-D73292CEA7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FCF05-681B-43F3-9EFE-A7C0A7E09775}" type="datetimeFigureOut">
              <a:rPr lang="en-US" smtClean="0"/>
              <a:pPr/>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91614D6-F984-4450-805D-D73292CEA7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B8FCF05-681B-43F3-9EFE-A7C0A7E09775}"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91614D6-F984-4450-805D-D73292CEA722}"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B8FCF05-681B-43F3-9EFE-A7C0A7E09775}" type="datetimeFigureOut">
              <a:rPr lang="en-US" smtClean="0"/>
              <a:pPr/>
              <a:t>4/22/2013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91614D6-F984-4450-805D-D73292CEA722}"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B8FCF05-681B-43F3-9EFE-A7C0A7E09775}" type="datetimeFigureOut">
              <a:rPr lang="en-US" smtClean="0"/>
              <a:pPr/>
              <a:t>4/22/2013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91614D6-F984-4450-805D-D73292CEA7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B8FCF05-681B-43F3-9EFE-A7C0A7E09775}" type="datetimeFigureOut">
              <a:rPr lang="en-US" smtClean="0"/>
              <a:pPr/>
              <a:t>4/22/2013</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91614D6-F984-4450-805D-D73292CEA722}"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B8FCF05-681B-43F3-9EFE-A7C0A7E09775}" type="datetimeFigureOut">
              <a:rPr lang="en-US" smtClean="0"/>
              <a:pPr/>
              <a:t>4/22/2013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91614D6-F984-4450-805D-D73292CEA7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B8FCF05-681B-43F3-9EFE-A7C0A7E09775}" type="datetimeFigureOut">
              <a:rPr lang="en-US" smtClean="0"/>
              <a:pPr/>
              <a:t>4/22/2013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91614D6-F984-4450-805D-D73292CEA7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855"/>
            <a:ext cx="9144000" cy="5943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2362200" y="6130635"/>
            <a:ext cx="6781800" cy="533400"/>
          </a:xfrm>
        </p:spPr>
        <p:txBody>
          <a:bodyPr>
            <a:noAutofit/>
          </a:bodyPr>
          <a:lstStyle/>
          <a:p>
            <a:pPr algn="ctr"/>
            <a:r>
              <a:rPr lang="en-US" sz="2500" b="1" dirty="0" smtClean="0">
                <a:latin typeface="Tempus Sans ITC" pitchFamily="82" charset="0"/>
              </a:rPr>
              <a:t>PARTAI POLITIK DAN PEMBILAHAN SOSIAL</a:t>
            </a:r>
            <a:endParaRPr lang="en-US" sz="2500" b="1" dirty="0">
              <a:latin typeface="Tempus Sans ITC" pitchFamily="82" charset="0"/>
            </a:endParaRPr>
          </a:p>
        </p:txBody>
      </p:sp>
      <p:pic>
        <p:nvPicPr>
          <p:cNvPr id="5" name="Picture 4" descr="sby-ical-galau0.jpg"/>
          <p:cNvPicPr>
            <a:picLocks noChangeAspect="1"/>
          </p:cNvPicPr>
          <p:nvPr/>
        </p:nvPicPr>
        <p:blipFill>
          <a:blip r:embed="rId2"/>
          <a:stretch>
            <a:fillRect/>
          </a:stretch>
        </p:blipFill>
        <p:spPr>
          <a:xfrm flipH="1">
            <a:off x="4495800" y="0"/>
            <a:ext cx="4648200" cy="5943600"/>
          </a:xfrm>
          <a:prstGeom prst="rect">
            <a:avLst/>
          </a:prstGeom>
        </p:spPr>
      </p:pic>
      <p:pic>
        <p:nvPicPr>
          <p:cNvPr id="6" name="Picture 5" descr="sby-ical-galau0.jpg"/>
          <p:cNvPicPr>
            <a:picLocks noChangeAspect="1"/>
          </p:cNvPicPr>
          <p:nvPr/>
        </p:nvPicPr>
        <p:blipFill>
          <a:blip r:embed="rId2"/>
          <a:stretch>
            <a:fillRect/>
          </a:stretch>
        </p:blipFill>
        <p:spPr>
          <a:xfrm>
            <a:off x="0" y="0"/>
            <a:ext cx="4495800" cy="5943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685800"/>
            <a:ext cx="8610600" cy="5791200"/>
          </a:xfrm>
        </p:spPr>
        <p:txBody>
          <a:bodyPr>
            <a:normAutofit fontScale="92500" lnSpcReduction="10000"/>
          </a:bodyPr>
          <a:lstStyle/>
          <a:p>
            <a:pPr marL="514350" indent="-514350" algn="just">
              <a:buFont typeface="+mj-lt"/>
              <a:buAutoNum type="arabicPeriod"/>
            </a:pPr>
            <a:r>
              <a:rPr lang="id-ID" dirty="0" smtClean="0">
                <a:latin typeface="Cambria Math" pitchFamily="18" charset="0"/>
                <a:ea typeface="Cambria Math" pitchFamily="18" charset="0"/>
              </a:rPr>
              <a:t>Golkar/Partai Golkar</a:t>
            </a:r>
            <a:endParaRPr lang="en-US" dirty="0" smtClean="0">
              <a:latin typeface="Cambria Math" pitchFamily="18" charset="0"/>
              <a:ea typeface="Cambria Math" pitchFamily="18" charset="0"/>
            </a:endParaRPr>
          </a:p>
          <a:p>
            <a:pPr marL="457200" lvl="1" indent="-222250" algn="just"/>
            <a:r>
              <a:rPr lang="id-ID" dirty="0" smtClean="0">
                <a:latin typeface="Cambria Math" pitchFamily="18" charset="0"/>
                <a:ea typeface="Cambria Math" pitchFamily="18" charset="0"/>
              </a:rPr>
              <a:t>Kemudian embrio ini dimanfaatkan oleh tentara (AD) sebagai strategi untuk mengimbangi progrsifitas pertumbuhan PKI di era demokrasi terpimpin.</a:t>
            </a:r>
            <a:endParaRPr lang="en-US" dirty="0" smtClean="0">
              <a:latin typeface="Cambria Math" pitchFamily="18" charset="0"/>
              <a:ea typeface="Cambria Math" pitchFamily="18" charset="0"/>
            </a:endParaRPr>
          </a:p>
          <a:p>
            <a:pPr marL="457200" lvl="1" indent="-222250" algn="just"/>
            <a:r>
              <a:rPr lang="id-ID" dirty="0" smtClean="0">
                <a:latin typeface="Cambria Math" pitchFamily="18" charset="0"/>
                <a:ea typeface="Cambria Math" pitchFamily="18" charset="0"/>
              </a:rPr>
              <a:t>Tidak kurang dari 200-an organisasi fungsional yang kemudian dikoordinasikan dan dikonsolidasikan menjadi 7 (tujuh) kelompok induk organisasi (KINO) yaitu : Kosgoro, MKGR, Soksi, Ormas Hankam, Gakari, Karya Profesi, dan Karya Pembangunan</a:t>
            </a:r>
            <a:endParaRPr lang="en-US" dirty="0" smtClean="0">
              <a:latin typeface="Cambria Math" pitchFamily="18" charset="0"/>
              <a:ea typeface="Cambria Math" pitchFamily="18" charset="0"/>
            </a:endParaRPr>
          </a:p>
          <a:p>
            <a:pPr marL="457200" lvl="1" indent="-222250" algn="just"/>
            <a:r>
              <a:rPr lang="id-ID" dirty="0" smtClean="0">
                <a:latin typeface="Cambria Math" pitchFamily="18" charset="0"/>
                <a:ea typeface="Cambria Math" pitchFamily="18" charset="0"/>
              </a:rPr>
              <a:t>Tujuh KINO tersebut dikoordinasikan membentuk Sekber GOLKAR, dan kemudian berubah menjadi GOLKAR tahun 1973.</a:t>
            </a:r>
            <a:endParaRPr lang="en-US" dirty="0" smtClean="0">
              <a:latin typeface="Cambria Math" pitchFamily="18" charset="0"/>
              <a:ea typeface="Cambria Math" pitchFamily="18" charset="0"/>
            </a:endParaRPr>
          </a:p>
          <a:p>
            <a:pPr marL="457200" lvl="1" indent="-222250" algn="just"/>
            <a:r>
              <a:rPr lang="id-ID" dirty="0" smtClean="0">
                <a:latin typeface="Cambria Math" pitchFamily="18" charset="0"/>
                <a:ea typeface="Cambria Math" pitchFamily="18" charset="0"/>
              </a:rPr>
              <a:t>Golkar adalah pemenang pemilu sepanjang Orde baru, sejak 1971, 1977, 1982, 1987,1992, 1997.</a:t>
            </a:r>
          </a:p>
          <a:p>
            <a:pPr marL="457200" lvl="1" indent="-222250" algn="just"/>
            <a:r>
              <a:rPr lang="id-ID" dirty="0" smtClean="0">
                <a:latin typeface="Cambria Math" pitchFamily="18" charset="0"/>
                <a:ea typeface="Cambria Math" pitchFamily="18" charset="0"/>
              </a:rPr>
              <a:t>Ada 4 faktor yang menguntungkan Golkar dalam pemilu Orde Baru: </a:t>
            </a:r>
          </a:p>
          <a:p>
            <a:pPr marL="803275" lvl="2" indent="-290513" algn="just">
              <a:buFont typeface="Wingdings" pitchFamily="2" charset="2"/>
              <a:buChar char="q"/>
            </a:pPr>
            <a:r>
              <a:rPr lang="id-ID" dirty="0" smtClean="0">
                <a:latin typeface="Cambria Math" pitchFamily="18" charset="0"/>
                <a:ea typeface="Cambria Math" pitchFamily="18" charset="0"/>
              </a:rPr>
              <a:t>Opsus jaringan intelijen</a:t>
            </a:r>
          </a:p>
          <a:p>
            <a:pPr marL="803275" lvl="2" indent="-290513" algn="just">
              <a:buFont typeface="Wingdings" pitchFamily="2" charset="2"/>
              <a:buChar char="q"/>
            </a:pPr>
            <a:r>
              <a:rPr lang="id-ID" dirty="0" smtClean="0">
                <a:latin typeface="Cambria Math" pitchFamily="18" charset="0"/>
                <a:ea typeface="Cambria Math" pitchFamily="18" charset="0"/>
              </a:rPr>
              <a:t>Politik monoloyalitas</a:t>
            </a:r>
          </a:p>
          <a:p>
            <a:pPr marL="803275" lvl="2" indent="-290513" algn="just">
              <a:buFont typeface="Wingdings" pitchFamily="2" charset="2"/>
              <a:buChar char="q"/>
            </a:pPr>
            <a:r>
              <a:rPr lang="id-ID" dirty="0" smtClean="0">
                <a:latin typeface="Cambria Math" pitchFamily="18" charset="0"/>
                <a:ea typeface="Cambria Math" pitchFamily="18" charset="0"/>
              </a:rPr>
              <a:t>Massa mengambang</a:t>
            </a:r>
          </a:p>
          <a:p>
            <a:pPr marL="803275" lvl="2" indent="-290513" algn="just">
              <a:buFont typeface="Wingdings" pitchFamily="2" charset="2"/>
              <a:buChar char="q"/>
            </a:pPr>
            <a:r>
              <a:rPr lang="id-ID" dirty="0" smtClean="0">
                <a:latin typeface="Cambria Math" pitchFamily="18" charset="0"/>
                <a:ea typeface="Cambria Math" pitchFamily="18" charset="0"/>
              </a:rPr>
              <a:t>Azas tunggal</a:t>
            </a:r>
          </a:p>
          <a:p>
            <a:pPr marL="457200" lvl="1" indent="-222250" algn="just"/>
            <a:endParaRPr lang="id-ID" dirty="0" smtClean="0">
              <a:latin typeface="Cambria Math" pitchFamily="18" charset="0"/>
              <a:ea typeface="Cambria Math" pitchFamily="18" charset="0"/>
            </a:endParaRPr>
          </a:p>
          <a:p>
            <a:pPr lvl="1" algn="just"/>
            <a:endParaRPr lang="id-ID" dirty="0" smtClean="0">
              <a:latin typeface="Cambria Math" pitchFamily="18" charset="0"/>
              <a:ea typeface="Cambria Math" pitchFamily="18" charset="0"/>
            </a:endParaRPr>
          </a:p>
          <a:p>
            <a:pPr lvl="1" algn="just"/>
            <a:endParaRPr lang="id-ID" dirty="0" smtClean="0">
              <a:latin typeface="Cambria Math" pitchFamily="18" charset="0"/>
              <a:ea typeface="Cambria Math" pitchFamily="18" charset="0"/>
            </a:endParaRPr>
          </a:p>
        </p:txBody>
      </p:sp>
    </p:spTree>
    <p:extLst>
      <p:ext uri="{BB962C8B-B14F-4D97-AF65-F5344CB8AC3E}">
        <p14:creationId xmlns="" xmlns:p14="http://schemas.microsoft.com/office/powerpoint/2010/main" val="2455992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685800"/>
            <a:ext cx="8458200" cy="5334000"/>
          </a:xfrm>
        </p:spPr>
        <p:txBody>
          <a:bodyPr>
            <a:normAutofit lnSpcReduction="10000"/>
          </a:bodyPr>
          <a:lstStyle/>
          <a:p>
            <a:pPr marL="514350" indent="-514350" algn="just">
              <a:buFont typeface="+mj-lt"/>
              <a:buAutoNum type="arabicPeriod"/>
            </a:pPr>
            <a:r>
              <a:rPr lang="id-ID" dirty="0" smtClean="0">
                <a:latin typeface="Cambria Math" pitchFamily="18" charset="0"/>
                <a:ea typeface="Cambria Math" pitchFamily="18" charset="0"/>
              </a:rPr>
              <a:t>Golkar/Partai Golkar</a:t>
            </a:r>
          </a:p>
          <a:p>
            <a:pPr lvl="1" algn="just"/>
            <a:r>
              <a:rPr lang="id-ID" dirty="0" smtClean="0">
                <a:latin typeface="Cambria Math" pitchFamily="18" charset="0"/>
                <a:ea typeface="Cambria Math" pitchFamily="18" charset="0"/>
              </a:rPr>
              <a:t>Runtuhnya OrBa dan jatuhnya Soeharto memaksa Golkar mengubah strategi politiknya. </a:t>
            </a:r>
          </a:p>
          <a:p>
            <a:pPr lvl="1" algn="just"/>
            <a:r>
              <a:rPr lang="id-ID" dirty="0" smtClean="0">
                <a:latin typeface="Cambria Math" pitchFamily="18" charset="0"/>
                <a:ea typeface="Cambria Math" pitchFamily="18" charset="0"/>
              </a:rPr>
              <a:t>Pada munaslub Golkar 1998, Akbar Tanjung, seorang aktifis HMI, terpilih menjadi ketua menggantikan Harmoko yang dianggap bertanggungjawab atas kejatuhan Soeharto.</a:t>
            </a:r>
          </a:p>
          <a:p>
            <a:pPr lvl="1" algn="just"/>
            <a:r>
              <a:rPr lang="id-ID" dirty="0" smtClean="0">
                <a:latin typeface="Cambria Math" pitchFamily="18" charset="0"/>
                <a:ea typeface="Cambria Math" pitchFamily="18" charset="0"/>
              </a:rPr>
              <a:t>Perebutan jabatan ketua, menimbulkan perpecahan dengan Edi Sudrajat mantan Pangab, yang kemudian membentuk PKP.</a:t>
            </a:r>
          </a:p>
          <a:p>
            <a:pPr lvl="1" algn="just"/>
            <a:r>
              <a:rPr lang="id-ID" dirty="0" smtClean="0">
                <a:latin typeface="Cambria Math" pitchFamily="18" charset="0"/>
                <a:ea typeface="Cambria Math" pitchFamily="18" charset="0"/>
              </a:rPr>
              <a:t>Menjadi Partai Golkar pada tanggal 7 Maret 1999. </a:t>
            </a:r>
          </a:p>
          <a:p>
            <a:pPr lvl="1" algn="just"/>
            <a:r>
              <a:rPr lang="id-ID" dirty="0" smtClean="0">
                <a:latin typeface="Cambria Math" pitchFamily="18" charset="0"/>
                <a:ea typeface="Cambria Math" pitchFamily="18" charset="0"/>
              </a:rPr>
              <a:t>Hasil Pemilu 1999 Golkar merosot drastis hanya memperoleh 22% suara , menempati posisi kedua di bawah PDIP. </a:t>
            </a:r>
          </a:p>
          <a:p>
            <a:pPr lvl="1" algn="just"/>
            <a:r>
              <a:rPr lang="id-ID" dirty="0" smtClean="0">
                <a:latin typeface="Cambria Math" pitchFamily="18" charset="0"/>
                <a:ea typeface="Cambria Math" pitchFamily="18" charset="0"/>
              </a:rPr>
              <a:t>Hasil Pemilu 2004 Partai Golkar memenangkan pemilu dengan 22% suara, dan pemilu 2009, PG mengalami kemerosotan hanya memperoleh 14,45% suara meski masih menempati nomor 2 dibawah PD.</a:t>
            </a:r>
          </a:p>
        </p:txBody>
      </p:sp>
    </p:spTree>
    <p:extLst>
      <p:ext uri="{BB962C8B-B14F-4D97-AF65-F5344CB8AC3E}">
        <p14:creationId xmlns="" xmlns:p14="http://schemas.microsoft.com/office/powerpoint/2010/main" val="2970688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685800"/>
            <a:ext cx="8537448" cy="6019800"/>
          </a:xfrm>
        </p:spPr>
        <p:txBody>
          <a:bodyPr>
            <a:normAutofit lnSpcReduction="10000"/>
          </a:bodyPr>
          <a:lstStyle/>
          <a:p>
            <a:pPr marL="290513" indent="-290513" algn="just">
              <a:buFont typeface="+mj-lt"/>
              <a:buAutoNum type="arabicPeriod" startAt="2"/>
            </a:pPr>
            <a:r>
              <a:rPr lang="id-ID" sz="1900" b="1" dirty="0" smtClean="0">
                <a:latin typeface="Cambria Math" pitchFamily="18" charset="0"/>
                <a:ea typeface="Cambria Math" pitchFamily="18" charset="0"/>
              </a:rPr>
              <a:t>Partai </a:t>
            </a:r>
            <a:r>
              <a:rPr lang="id-ID" sz="1900" b="1" dirty="0" smtClean="0">
                <a:latin typeface="Cambria Math" pitchFamily="18" charset="0"/>
                <a:ea typeface="Cambria Math" pitchFamily="18" charset="0"/>
              </a:rPr>
              <a:t>Demokrat</a:t>
            </a:r>
            <a:endParaRPr lang="en-US" sz="1900" b="1" dirty="0" smtClean="0">
              <a:latin typeface="Cambria Math" pitchFamily="18" charset="0"/>
              <a:ea typeface="Cambria Math" pitchFamily="18" charset="0"/>
            </a:endParaRPr>
          </a:p>
          <a:p>
            <a:pPr marL="290513" indent="-290513" algn="just">
              <a:buFont typeface="+mj-lt"/>
              <a:buAutoNum type="arabicPeriod" startAt="2"/>
            </a:pPr>
            <a:endParaRPr lang="en-US" sz="1900" b="1" dirty="0" smtClean="0">
              <a:latin typeface="Cambria Math" pitchFamily="18" charset="0"/>
              <a:ea typeface="Cambria Math" pitchFamily="18" charset="0"/>
            </a:endParaRPr>
          </a:p>
          <a:p>
            <a:pPr marL="290513" indent="-290513" algn="just">
              <a:buFont typeface="+mj-lt"/>
              <a:buAutoNum type="arabicPeriod" startAt="2"/>
            </a:pPr>
            <a:endParaRPr lang="id-ID" sz="1900" dirty="0" smtClean="0">
              <a:latin typeface="Cambria Math" pitchFamily="18" charset="0"/>
              <a:ea typeface="Cambria Math" pitchFamily="18" charset="0"/>
            </a:endParaRPr>
          </a:p>
          <a:p>
            <a:pPr marL="914400" lvl="1" indent="-514350" algn="just"/>
            <a:r>
              <a:rPr lang="id-ID" sz="1900" dirty="0" smtClean="0">
                <a:latin typeface="Cambria Math" pitchFamily="18" charset="0"/>
                <a:ea typeface="Cambria Math" pitchFamily="18" charset="0"/>
              </a:rPr>
              <a:t>Di deklarasikan 17 Agustus 2002, dengan penggerak utama adalah SBY.</a:t>
            </a:r>
          </a:p>
          <a:p>
            <a:pPr marL="914400" lvl="1" indent="-514350" algn="just"/>
            <a:r>
              <a:rPr lang="id-ID" sz="1900" dirty="0" smtClean="0">
                <a:latin typeface="Cambria Math" pitchFamily="18" charset="0"/>
                <a:ea typeface="Cambria Math" pitchFamily="18" charset="0"/>
              </a:rPr>
              <a:t>Berawal dari kekalahan SBY dari Hamzah Haz sebagai calon wapres mendampingi Megawati pasca jatuhnya Gus Dur </a:t>
            </a:r>
          </a:p>
          <a:p>
            <a:pPr marL="914400" lvl="1" indent="-514350" algn="just"/>
            <a:r>
              <a:rPr lang="id-ID" sz="1900" dirty="0" smtClean="0">
                <a:latin typeface="Cambria Math" pitchFamily="18" charset="0"/>
                <a:ea typeface="Cambria Math" pitchFamily="18" charset="0"/>
              </a:rPr>
              <a:t>PD dibentuk sebagai kendaraan politik SBY </a:t>
            </a:r>
          </a:p>
          <a:p>
            <a:pPr marL="914400" lvl="1" indent="-514350" algn="just"/>
            <a:r>
              <a:rPr lang="id-ID" sz="1900" dirty="0" smtClean="0">
                <a:latin typeface="Cambria Math" pitchFamily="18" charset="0"/>
                <a:ea typeface="Cambria Math" pitchFamily="18" charset="0"/>
              </a:rPr>
              <a:t>Mengusung gagasan Nasionalisme religius, sebuah jalan tengah antara blok nasionalis dan blok Islam.</a:t>
            </a:r>
          </a:p>
          <a:p>
            <a:pPr marL="914400" lvl="1" indent="-514350" algn="just"/>
            <a:r>
              <a:rPr lang="id-ID" sz="1900" dirty="0" smtClean="0">
                <a:latin typeface="Cambria Math" pitchFamily="18" charset="0"/>
                <a:ea typeface="Cambria Math" pitchFamily="18" charset="0"/>
              </a:rPr>
              <a:t>Pemilu 2004 PD mendapat suara  relatif besar yakni 7%  setara dengan partai-partai yang lebih dahulu ada seperti PPP dan PAN.</a:t>
            </a:r>
          </a:p>
          <a:p>
            <a:pPr marL="914400" lvl="1" indent="-514350" algn="just"/>
            <a:r>
              <a:rPr lang="id-ID" sz="1900" dirty="0" smtClean="0">
                <a:latin typeface="Cambria Math" pitchFamily="18" charset="0"/>
                <a:ea typeface="Cambria Math" pitchFamily="18" charset="0"/>
              </a:rPr>
              <a:t>Dalam PilPres 2004, SBY-JK berhasil memperoleh 34% putaran pertama dan 61% pada putaran kedua.</a:t>
            </a:r>
          </a:p>
          <a:p>
            <a:pPr marL="914400" lvl="1" indent="-514350" algn="just"/>
            <a:r>
              <a:rPr lang="id-ID" sz="1900" dirty="0" smtClean="0">
                <a:latin typeface="Cambria Math" pitchFamily="18" charset="0"/>
                <a:ea typeface="Cambria Math" pitchFamily="18" charset="0"/>
              </a:rPr>
              <a:t>Pemilu 2009 perolehan suara PD meningkat 300% dan menjadi pemenang dengan 21 % suara mengalahkan Golkar dan PDIP.  Dan SBY-Boediono memenangkan 61% pilpres dgn satu putaran.</a:t>
            </a:r>
          </a:p>
          <a:p>
            <a:pPr marL="914400" lvl="1" indent="-514350" algn="just"/>
            <a:r>
              <a:rPr lang="id-ID" sz="1900" dirty="0" smtClean="0">
                <a:latin typeface="Cambria Math" pitchFamily="18" charset="0"/>
                <a:ea typeface="Cambria Math" pitchFamily="18" charset="0"/>
              </a:rPr>
              <a:t>Perolehan suara pilpres yang lebih besar dari pilleg menunjukkan kekuatan PD sepenuhnya bergantung pada SBY. </a:t>
            </a:r>
          </a:p>
        </p:txBody>
      </p:sp>
    </p:spTree>
    <p:extLst>
      <p:ext uri="{BB962C8B-B14F-4D97-AF65-F5344CB8AC3E}">
        <p14:creationId xmlns="" xmlns:p14="http://schemas.microsoft.com/office/powerpoint/2010/main" val="797355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153400" cy="5791200"/>
          </a:xfrm>
        </p:spPr>
        <p:txBody>
          <a:bodyPr>
            <a:noAutofit/>
          </a:bodyPr>
          <a:lstStyle/>
          <a:p>
            <a:pPr marL="166688" indent="-166688">
              <a:buFont typeface="+mj-lt"/>
              <a:buAutoNum type="arabicPeriod" startAt="3"/>
            </a:pPr>
            <a:r>
              <a:rPr lang="id-ID" sz="2000" b="1" dirty="0" smtClean="0">
                <a:latin typeface="Cambria Math" pitchFamily="18" charset="0"/>
                <a:ea typeface="Cambria Math" pitchFamily="18" charset="0"/>
              </a:rPr>
              <a:t>Partai </a:t>
            </a:r>
            <a:r>
              <a:rPr lang="id-ID" sz="2000" b="1" dirty="0" smtClean="0">
                <a:latin typeface="Cambria Math" pitchFamily="18" charset="0"/>
                <a:ea typeface="Cambria Math" pitchFamily="18" charset="0"/>
              </a:rPr>
              <a:t>Hanura</a:t>
            </a:r>
            <a:endParaRPr lang="en-US" sz="2000" b="1" dirty="0" smtClean="0">
              <a:latin typeface="Cambria Math" pitchFamily="18" charset="0"/>
              <a:ea typeface="Cambria Math" pitchFamily="18" charset="0"/>
            </a:endParaRPr>
          </a:p>
          <a:p>
            <a:pPr marL="166688" indent="-166688">
              <a:buFont typeface="+mj-lt"/>
              <a:buAutoNum type="arabicPeriod" startAt="3"/>
            </a:pPr>
            <a:endParaRPr lang="id-ID" sz="2000" b="1" dirty="0" smtClean="0">
              <a:latin typeface="Cambria Math" pitchFamily="18" charset="0"/>
              <a:ea typeface="Cambria Math" pitchFamily="18" charset="0"/>
            </a:endParaRPr>
          </a:p>
          <a:p>
            <a:pPr marL="457200" lvl="1" indent="-290513" algn="just"/>
            <a:r>
              <a:rPr lang="id-ID" sz="1900" dirty="0" smtClean="0">
                <a:latin typeface="Cambria Math" pitchFamily="18" charset="0"/>
                <a:ea typeface="Cambria Math" pitchFamily="18" charset="0"/>
              </a:rPr>
              <a:t>Didirikan 21 Desember 2006, diprakarsai oleh Wiranto.</a:t>
            </a:r>
          </a:p>
          <a:p>
            <a:pPr marL="457200" lvl="1" indent="-290513" algn="just"/>
            <a:r>
              <a:rPr lang="id-ID" sz="1900" dirty="0" smtClean="0">
                <a:latin typeface="Cambria Math" pitchFamily="18" charset="0"/>
                <a:ea typeface="Cambria Math" pitchFamily="18" charset="0"/>
              </a:rPr>
              <a:t>Pada PilPres 2004, Wiranto menjadi capres dari Golkar setelah memenangkan konvensi PG. Berpasangan dengan Salahuddin Wahid pasangan ini memperoleh 22,15 % suara dan menempati posisi ketiga.</a:t>
            </a:r>
          </a:p>
          <a:p>
            <a:pPr marL="457200" lvl="1" indent="-290513" algn="just"/>
            <a:r>
              <a:rPr lang="id-ID" sz="1900" dirty="0" smtClean="0">
                <a:latin typeface="Cambria Math" pitchFamily="18" charset="0"/>
                <a:ea typeface="Cambria Math" pitchFamily="18" charset="0"/>
              </a:rPr>
              <a:t>Pada munas golkar 2004 Wiranto kalah bersaing dengan Jusuf Kalla dalam memperebutkan posisi ketua umum Partai Golkar. Karena itu Wiranto keluar dari Golkar dan membentuk Hanura. </a:t>
            </a:r>
          </a:p>
          <a:p>
            <a:pPr marL="457200" lvl="1" indent="-290513" algn="just"/>
            <a:r>
              <a:rPr lang="id-ID" sz="1900" dirty="0" smtClean="0">
                <a:latin typeface="Cambria Math" pitchFamily="18" charset="0"/>
                <a:ea typeface="Cambria Math" pitchFamily="18" charset="0"/>
              </a:rPr>
              <a:t>Pertama kali ikut pemilu tahun 2009, Hanura memperoleh suara 3,77% yang melampaui batas PT yang hanya 2 %, sebuah prestasi yang luar biasa sebagai partai baru.</a:t>
            </a:r>
          </a:p>
          <a:p>
            <a:pPr marL="457200" lvl="1" indent="-290513" algn="just"/>
            <a:r>
              <a:rPr lang="id-ID" sz="1900" dirty="0" smtClean="0">
                <a:latin typeface="Cambria Math" pitchFamily="18" charset="0"/>
                <a:ea typeface="Cambria Math" pitchFamily="18" charset="0"/>
              </a:rPr>
              <a:t>Pada Pilpres 2009, Wiranto digandeng Yusuf Kalla sebagai cawapres, bersaing dengan SBY dan Megawati, dan memperoleh suara 12,41% menempati peringkat terakhir dari tiga pasangan yang berkompetisi. </a:t>
            </a:r>
          </a:p>
          <a:p>
            <a:pPr marL="457200" lvl="1" indent="-290513" algn="just"/>
            <a:r>
              <a:rPr lang="id-ID" sz="1900" dirty="0" smtClean="0">
                <a:latin typeface="Cambria Math" pitchFamily="18" charset="0"/>
                <a:ea typeface="Cambria Math" pitchFamily="18" charset="0"/>
              </a:rPr>
              <a:t>Di Parlemen Hanura bersama Gerindra dan PDIP mengambil sikap oposisi terhadap pemerintahan SBY. </a:t>
            </a:r>
          </a:p>
        </p:txBody>
      </p:sp>
    </p:spTree>
    <p:extLst>
      <p:ext uri="{BB962C8B-B14F-4D97-AF65-F5344CB8AC3E}">
        <p14:creationId xmlns="" xmlns:p14="http://schemas.microsoft.com/office/powerpoint/2010/main" val="1987059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914400"/>
            <a:ext cx="8385048" cy="5638800"/>
          </a:xfrm>
        </p:spPr>
        <p:txBody>
          <a:bodyPr>
            <a:normAutofit lnSpcReduction="10000"/>
          </a:bodyPr>
          <a:lstStyle/>
          <a:p>
            <a:pPr marL="512763" indent="-277813" algn="just">
              <a:buFont typeface="+mj-lt"/>
              <a:buAutoNum type="arabicPeriod" startAt="4"/>
            </a:pPr>
            <a:r>
              <a:rPr lang="id-ID" sz="2000" b="1" dirty="0" smtClean="0">
                <a:latin typeface="Cambria Math" pitchFamily="18" charset="0"/>
                <a:ea typeface="Cambria Math" pitchFamily="18" charset="0"/>
              </a:rPr>
              <a:t>Partai </a:t>
            </a:r>
            <a:r>
              <a:rPr lang="id-ID" sz="2000" b="1" dirty="0" smtClean="0">
                <a:latin typeface="Cambria Math" pitchFamily="18" charset="0"/>
                <a:ea typeface="Cambria Math" pitchFamily="18" charset="0"/>
              </a:rPr>
              <a:t>Gerindra</a:t>
            </a:r>
            <a:endParaRPr lang="en-US" sz="2000" b="1" dirty="0" smtClean="0">
              <a:latin typeface="Cambria Math" pitchFamily="18" charset="0"/>
              <a:ea typeface="Cambria Math" pitchFamily="18" charset="0"/>
            </a:endParaRPr>
          </a:p>
          <a:p>
            <a:pPr marL="512763" indent="-277813" algn="just">
              <a:buFont typeface="+mj-lt"/>
              <a:buAutoNum type="arabicPeriod" startAt="4"/>
            </a:pPr>
            <a:endParaRPr lang="id-ID" sz="2000" dirty="0" smtClean="0">
              <a:latin typeface="Cambria Math" pitchFamily="18" charset="0"/>
              <a:ea typeface="Cambria Math" pitchFamily="18" charset="0"/>
            </a:endParaRPr>
          </a:p>
          <a:p>
            <a:pPr marL="512763" lvl="1" indent="-277813" algn="just"/>
            <a:r>
              <a:rPr lang="id-ID" sz="2000" dirty="0" smtClean="0">
                <a:latin typeface="Cambria Math" pitchFamily="18" charset="0"/>
                <a:ea typeface="Cambria Math" pitchFamily="18" charset="0"/>
              </a:rPr>
              <a:t>Di deklarasikan pada februari 2008</a:t>
            </a:r>
          </a:p>
          <a:p>
            <a:pPr marL="512763" lvl="1" indent="-277813" algn="just"/>
            <a:r>
              <a:rPr lang="id-ID" sz="2000" dirty="0" smtClean="0">
                <a:latin typeface="Cambria Math" pitchFamily="18" charset="0"/>
                <a:ea typeface="Cambria Math" pitchFamily="18" charset="0"/>
              </a:rPr>
              <a:t>Aktor Utamanya adalah Prabowo Subianto, mantan Danjen Kopasus, mantan menantu Soeharto.</a:t>
            </a:r>
          </a:p>
          <a:p>
            <a:pPr marL="512763" lvl="1" indent="-277813" algn="just"/>
            <a:r>
              <a:rPr lang="id-ID" sz="2000" dirty="0" smtClean="0">
                <a:latin typeface="Cambria Math" pitchFamily="18" charset="0"/>
                <a:ea typeface="Cambria Math" pitchFamily="18" charset="0"/>
              </a:rPr>
              <a:t>Prabowo pernah menjadi Dewan Pembina Partai Golkar, pada pemilu 2004, Prabowo ikut konvensi partai Golkar tapi kalah dari Wiranto.</a:t>
            </a:r>
          </a:p>
          <a:p>
            <a:pPr marL="512763" lvl="1" indent="-277813" algn="just"/>
            <a:r>
              <a:rPr lang="id-ID" sz="2000" dirty="0" smtClean="0">
                <a:latin typeface="Cambria Math" pitchFamily="18" charset="0"/>
                <a:ea typeface="Cambria Math" pitchFamily="18" charset="0"/>
              </a:rPr>
              <a:t>Pada Munas Golkar 2004 di Bali, Prabowo juga kalah lagi dalam perebutan posisi ketua umum partai Golkar. </a:t>
            </a:r>
            <a:endParaRPr lang="en-US" sz="2000" dirty="0" smtClean="0">
              <a:latin typeface="Cambria Math" pitchFamily="18" charset="0"/>
              <a:ea typeface="Cambria Math" pitchFamily="18" charset="0"/>
            </a:endParaRPr>
          </a:p>
          <a:p>
            <a:pPr marL="512763" lvl="1" indent="-277813"/>
            <a:r>
              <a:rPr lang="id-ID" sz="2000" dirty="0" smtClean="0">
                <a:latin typeface="Cambria Math" pitchFamily="18" charset="0"/>
                <a:ea typeface="Cambria Math" pitchFamily="18" charset="0"/>
              </a:rPr>
              <a:t>Partai ini mengusung gagasan nasionalisme kerakyatan.</a:t>
            </a:r>
          </a:p>
          <a:p>
            <a:pPr marL="512763" lvl="1" indent="-277813"/>
            <a:r>
              <a:rPr lang="id-ID" sz="2000" dirty="0" smtClean="0">
                <a:latin typeface="Cambria Math" pitchFamily="18" charset="0"/>
                <a:ea typeface="Cambria Math" pitchFamily="18" charset="0"/>
              </a:rPr>
              <a:t>Pada kampanye 2009 partai ini mengusung pentingnya kemandirian bangsa dan keberfihakan pada rakyat kecil sekaligus mengambil posisi menolak neoliberalisme. </a:t>
            </a:r>
            <a:endParaRPr lang="en-US" sz="2000" dirty="0" smtClean="0">
              <a:latin typeface="Cambria Math" pitchFamily="18" charset="0"/>
              <a:ea typeface="Cambria Math" pitchFamily="18" charset="0"/>
            </a:endParaRPr>
          </a:p>
          <a:p>
            <a:pPr marL="512763" lvl="1" indent="-277813"/>
            <a:r>
              <a:rPr lang="id-ID" sz="2000" dirty="0" smtClean="0">
                <a:latin typeface="Cambria Math" pitchFamily="18" charset="0"/>
                <a:ea typeface="Cambria Math" pitchFamily="18" charset="0"/>
              </a:rPr>
              <a:t>Perolehan suara pada pemilu pertama 2009 mencapai 4, 46% dan 26 kursi di DPR. </a:t>
            </a:r>
          </a:p>
          <a:p>
            <a:pPr marL="512763" lvl="1" indent="-277813"/>
            <a:r>
              <a:rPr lang="id-ID" sz="2000" dirty="0" smtClean="0">
                <a:latin typeface="Cambria Math" pitchFamily="18" charset="0"/>
                <a:ea typeface="Cambria Math" pitchFamily="18" charset="0"/>
              </a:rPr>
              <a:t>Pada pilpres 2009 Prabowo digandeng Megawati sebagai cawapres dan mendapat suara 26.79 % .</a:t>
            </a:r>
          </a:p>
          <a:p>
            <a:pPr marL="512763" lvl="1" indent="-277813"/>
            <a:endParaRPr lang="id-ID" sz="2000" dirty="0" smtClean="0">
              <a:latin typeface="Cambria Math" pitchFamily="18" charset="0"/>
              <a:ea typeface="Cambria Math" pitchFamily="18" charset="0"/>
            </a:endParaRPr>
          </a:p>
          <a:p>
            <a:pPr marL="512763" lvl="1" indent="-277813" algn="just"/>
            <a:endParaRPr lang="id-ID" sz="2000" dirty="0" smtClean="0">
              <a:latin typeface="Cambria Math" pitchFamily="18" charset="0"/>
              <a:ea typeface="Cambria Math" pitchFamily="18" charset="0"/>
            </a:endParaRPr>
          </a:p>
        </p:txBody>
      </p:sp>
    </p:spTree>
    <p:extLst>
      <p:ext uri="{BB962C8B-B14F-4D97-AF65-F5344CB8AC3E}">
        <p14:creationId xmlns="" xmlns:p14="http://schemas.microsoft.com/office/powerpoint/2010/main" val="727151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074152" cy="838200"/>
          </a:xfrm>
        </p:spPr>
        <p:txBody>
          <a:bodyPr>
            <a:normAutofit/>
          </a:bodyPr>
          <a:lstStyle/>
          <a:p>
            <a:pPr algn="ctr"/>
            <a:r>
              <a:rPr lang="en-US" sz="3600" b="1" dirty="0" err="1" smtClean="0">
                <a:solidFill>
                  <a:schemeClr val="tx1"/>
                </a:solidFill>
                <a:latin typeface="Mistral" pitchFamily="66" charset="0"/>
              </a:rPr>
              <a:t>Partai-Partai</a:t>
            </a:r>
            <a:r>
              <a:rPr lang="en-US" sz="3600" b="1" dirty="0" smtClean="0">
                <a:solidFill>
                  <a:schemeClr val="tx1"/>
                </a:solidFill>
                <a:latin typeface="Mistral" pitchFamily="66" charset="0"/>
              </a:rPr>
              <a:t> </a:t>
            </a:r>
            <a:r>
              <a:rPr lang="en-US" sz="3600" b="1" dirty="0" err="1" smtClean="0">
                <a:solidFill>
                  <a:schemeClr val="tx1"/>
                </a:solidFill>
                <a:latin typeface="Mistral" pitchFamily="66" charset="0"/>
              </a:rPr>
              <a:t>Berbasis</a:t>
            </a:r>
            <a:r>
              <a:rPr lang="en-US" sz="3600" b="1" dirty="0" smtClean="0">
                <a:solidFill>
                  <a:schemeClr val="tx1"/>
                </a:solidFill>
                <a:latin typeface="Mistral" pitchFamily="66" charset="0"/>
              </a:rPr>
              <a:t> Agama</a:t>
            </a:r>
            <a:endParaRPr lang="en-US" sz="3600" b="1" dirty="0">
              <a:solidFill>
                <a:schemeClr val="tx1"/>
              </a:solidFill>
              <a:latin typeface="Mistral" pitchFamily="66" charset="0"/>
            </a:endParaRPr>
          </a:p>
        </p:txBody>
      </p:sp>
      <p:sp>
        <p:nvSpPr>
          <p:cNvPr id="3" name="Content Placeholder 2"/>
          <p:cNvSpPr>
            <a:spLocks noGrp="1"/>
          </p:cNvSpPr>
          <p:nvPr>
            <p:ph sz="quarter" idx="1"/>
          </p:nvPr>
        </p:nvSpPr>
        <p:spPr>
          <a:xfrm>
            <a:off x="612648" y="1600200"/>
            <a:ext cx="8153400" cy="4724400"/>
          </a:xfrm>
        </p:spPr>
        <p:txBody>
          <a:bodyPr/>
          <a:lstStyle/>
          <a:p>
            <a:pPr marL="0" indent="0" algn="just">
              <a:buNone/>
            </a:pPr>
            <a:r>
              <a:rPr lang="en-US" sz="2000" dirty="0" err="1" smtClean="0">
                <a:latin typeface="Batang" pitchFamily="18" charset="-127"/>
                <a:ea typeface="Batang" pitchFamily="18" charset="-127"/>
              </a:rPr>
              <a:t>Setidaknya</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ada</a:t>
            </a:r>
            <a:r>
              <a:rPr lang="en-US" sz="2000" dirty="0" smtClean="0">
                <a:latin typeface="Batang" pitchFamily="18" charset="-127"/>
                <a:ea typeface="Batang" pitchFamily="18" charset="-127"/>
              </a:rPr>
              <a:t> 4 </a:t>
            </a:r>
            <a:r>
              <a:rPr lang="en-US" sz="2000" dirty="0" err="1" smtClean="0">
                <a:latin typeface="Batang" pitchFamily="18" charset="-127"/>
                <a:ea typeface="Batang" pitchFamily="18" charset="-127"/>
              </a:rPr>
              <a:t>alasan</a:t>
            </a:r>
            <a:r>
              <a:rPr lang="en-US" sz="2000" dirty="0" smtClean="0">
                <a:latin typeface="Batang" pitchFamily="18" charset="-127"/>
                <a:ea typeface="Batang" pitchFamily="18" charset="-127"/>
              </a:rPr>
              <a:t> yang </a:t>
            </a:r>
            <a:r>
              <a:rPr lang="en-US" sz="2000" dirty="0" err="1" smtClean="0">
                <a:latin typeface="Batang" pitchFamily="18" charset="-127"/>
                <a:ea typeface="Batang" pitchFamily="18" charset="-127"/>
              </a:rPr>
              <a:t>menyebabkan</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Partai</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Berbasis</a:t>
            </a:r>
            <a:r>
              <a:rPr lang="en-US" sz="2000" dirty="0" smtClean="0">
                <a:latin typeface="Batang" pitchFamily="18" charset="-127"/>
                <a:ea typeface="Batang" pitchFamily="18" charset="-127"/>
              </a:rPr>
              <a:t> agama </a:t>
            </a:r>
            <a:r>
              <a:rPr lang="en-US" sz="2000" dirty="0" err="1" smtClean="0">
                <a:latin typeface="Batang" pitchFamily="18" charset="-127"/>
                <a:ea typeface="Batang" pitchFamily="18" charset="-127"/>
              </a:rPr>
              <a:t>tetap</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eksis</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di</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indonesia</a:t>
            </a:r>
            <a:r>
              <a:rPr lang="en-US" sz="2000" dirty="0" smtClean="0">
                <a:latin typeface="Batang" pitchFamily="18" charset="-127"/>
                <a:ea typeface="Batang" pitchFamily="18" charset="-127"/>
              </a:rPr>
              <a:t> ;</a:t>
            </a:r>
          </a:p>
          <a:p>
            <a:pPr marL="234950" indent="-234950" algn="just">
              <a:buFont typeface="+mj-lt"/>
              <a:buAutoNum type="arabicPeriod"/>
            </a:pPr>
            <a:r>
              <a:rPr lang="en-US" sz="2000" dirty="0" err="1" smtClean="0">
                <a:latin typeface="Batang" pitchFamily="18" charset="-127"/>
                <a:ea typeface="Batang" pitchFamily="18" charset="-127"/>
              </a:rPr>
              <a:t>Secara</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teologis</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ada</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klaim</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bahwa</a:t>
            </a:r>
            <a:r>
              <a:rPr lang="en-US" sz="2000" dirty="0" smtClean="0">
                <a:latin typeface="Batang" pitchFamily="18" charset="-127"/>
                <a:ea typeface="Batang" pitchFamily="18" charset="-127"/>
              </a:rPr>
              <a:t> agama </a:t>
            </a:r>
            <a:r>
              <a:rPr lang="en-US" sz="2000" dirty="0" err="1" smtClean="0">
                <a:latin typeface="Batang" pitchFamily="18" charset="-127"/>
                <a:ea typeface="Batang" pitchFamily="18" charset="-127"/>
              </a:rPr>
              <a:t>adalah</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entitas</a:t>
            </a:r>
            <a:r>
              <a:rPr lang="en-US" sz="2000" dirty="0" smtClean="0">
                <a:latin typeface="Batang" pitchFamily="18" charset="-127"/>
                <a:ea typeface="Batang" pitchFamily="18" charset="-127"/>
              </a:rPr>
              <a:t> integral </a:t>
            </a:r>
            <a:r>
              <a:rPr lang="en-US" sz="2000" dirty="0" err="1" smtClean="0">
                <a:latin typeface="Batang" pitchFamily="18" charset="-127"/>
                <a:ea typeface="Batang" pitchFamily="18" charset="-127"/>
              </a:rPr>
              <a:t>dan</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holistik</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yg</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mengatur</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segala</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dimensi</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sehngga</a:t>
            </a:r>
            <a:r>
              <a:rPr lang="en-US" sz="2000" dirty="0" smtClean="0">
                <a:latin typeface="Batang" pitchFamily="18" charset="-127"/>
                <a:ea typeface="Batang" pitchFamily="18" charset="-127"/>
              </a:rPr>
              <a:t> agama </a:t>
            </a:r>
            <a:r>
              <a:rPr lang="en-US" sz="2000" dirty="0" err="1" smtClean="0">
                <a:latin typeface="Batang" pitchFamily="18" charset="-127"/>
                <a:ea typeface="Batang" pitchFamily="18" charset="-127"/>
              </a:rPr>
              <a:t>dan</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politik</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bukan</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sesuatu</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yg</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terpisah</a:t>
            </a:r>
            <a:r>
              <a:rPr lang="en-US" sz="2000" dirty="0" smtClean="0">
                <a:latin typeface="Batang" pitchFamily="18" charset="-127"/>
                <a:ea typeface="Batang" pitchFamily="18" charset="-127"/>
              </a:rPr>
              <a:t>.</a:t>
            </a:r>
          </a:p>
          <a:p>
            <a:pPr marL="234950" indent="-234950" algn="just">
              <a:buFont typeface="+mj-lt"/>
              <a:buAutoNum type="arabicPeriod"/>
            </a:pPr>
            <a:r>
              <a:rPr lang="en-US" sz="2000" dirty="0" err="1" smtClean="0">
                <a:latin typeface="Batang" pitchFamily="18" charset="-127"/>
                <a:ea typeface="Batang" pitchFamily="18" charset="-127"/>
              </a:rPr>
              <a:t>secara</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historis</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ada</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pendapat</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bahwa</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kaum</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agamawan</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memiliki</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andil</a:t>
            </a:r>
            <a:r>
              <a:rPr lang="en-US" sz="2000" dirty="0" smtClean="0">
                <a:latin typeface="Batang" pitchFamily="18" charset="-127"/>
                <a:ea typeface="Batang" pitchFamily="18" charset="-127"/>
              </a:rPr>
              <a:t> yang </a:t>
            </a:r>
            <a:r>
              <a:rPr lang="en-US" sz="2000" dirty="0" err="1" smtClean="0">
                <a:latin typeface="Batang" pitchFamily="18" charset="-127"/>
                <a:ea typeface="Batang" pitchFamily="18" charset="-127"/>
              </a:rPr>
              <a:t>tidak</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sedikit</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dalam</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membentuk</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mempertahankan</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keberadaan</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dan</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kedaulatan</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indonesia</a:t>
            </a:r>
            <a:endParaRPr lang="en-US" sz="2000" dirty="0" smtClean="0">
              <a:latin typeface="Batang" pitchFamily="18" charset="-127"/>
              <a:ea typeface="Batang" pitchFamily="18" charset="-127"/>
            </a:endParaRPr>
          </a:p>
          <a:p>
            <a:pPr marL="234950" indent="-234950" algn="just">
              <a:buFont typeface="+mj-lt"/>
              <a:buAutoNum type="arabicPeriod"/>
            </a:pPr>
            <a:r>
              <a:rPr lang="en-US" sz="2000" dirty="0" smtClean="0">
                <a:latin typeface="Batang" pitchFamily="18" charset="-127"/>
                <a:ea typeface="Batang" pitchFamily="18" charset="-127"/>
              </a:rPr>
              <a:t>Label agama </a:t>
            </a:r>
            <a:r>
              <a:rPr lang="en-US" sz="2000" dirty="0" err="1" smtClean="0">
                <a:latin typeface="Batang" pitchFamily="18" charset="-127"/>
                <a:ea typeface="Batang" pitchFamily="18" charset="-127"/>
              </a:rPr>
              <a:t>dipandang</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memiliki</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nilai</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jual</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dihadapan</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pemilih</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dan</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memiliki</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pangsa</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pasar</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pemilih</a:t>
            </a:r>
            <a:r>
              <a:rPr lang="en-US" sz="2000" dirty="0" smtClean="0">
                <a:latin typeface="Batang" pitchFamily="18" charset="-127"/>
                <a:ea typeface="Batang" pitchFamily="18" charset="-127"/>
              </a:rPr>
              <a:t> yang </a:t>
            </a:r>
            <a:r>
              <a:rPr lang="en-US" sz="2000" dirty="0" err="1" smtClean="0">
                <a:latin typeface="Batang" pitchFamily="18" charset="-127"/>
                <a:ea typeface="Batang" pitchFamily="18" charset="-127"/>
              </a:rPr>
              <a:t>tetap</a:t>
            </a:r>
            <a:endParaRPr lang="en-US" sz="2000" dirty="0" smtClean="0">
              <a:latin typeface="Batang" pitchFamily="18" charset="-127"/>
              <a:ea typeface="Batang" pitchFamily="18" charset="-127"/>
            </a:endParaRPr>
          </a:p>
          <a:p>
            <a:pPr marL="234950" indent="-234950" algn="just">
              <a:buFont typeface="+mj-lt"/>
              <a:buAutoNum type="arabicPeriod"/>
            </a:pPr>
            <a:r>
              <a:rPr lang="en-US" sz="2000" dirty="0" err="1" smtClean="0">
                <a:latin typeface="Batang" pitchFamily="18" charset="-127"/>
                <a:ea typeface="Batang" pitchFamily="18" charset="-127"/>
              </a:rPr>
              <a:t>Partai-partai</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sekuler</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dipandang</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tidak</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mampu</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menjadi</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artikulator</a:t>
            </a:r>
            <a:r>
              <a:rPr lang="en-US" sz="2000" dirty="0" smtClean="0">
                <a:latin typeface="Batang" pitchFamily="18" charset="-127"/>
                <a:ea typeface="Batang" pitchFamily="18" charset="-127"/>
              </a:rPr>
              <a:t> yang </a:t>
            </a:r>
            <a:r>
              <a:rPr lang="en-US" sz="2000" dirty="0" err="1" smtClean="0">
                <a:latin typeface="Batang" pitchFamily="18" charset="-127"/>
                <a:ea typeface="Batang" pitchFamily="18" charset="-127"/>
              </a:rPr>
              <a:t>baik</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kepentingan-kepentingan</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kaum</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agamawan</a:t>
            </a:r>
            <a:endParaRPr lang="en-US" sz="2000" dirty="0" smtClean="0">
              <a:latin typeface="Batang" pitchFamily="18" charset="-127"/>
              <a:ea typeface="Batang" pitchFamily="18" charset="-127"/>
            </a:endParaRPr>
          </a:p>
          <a:p>
            <a:pPr marL="0" indent="0">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 001.jpg"/>
          <p:cNvPicPr>
            <a:picLocks noGrp="1" noChangeAspect="1"/>
          </p:cNvPicPr>
          <p:nvPr>
            <p:ph sz="quarter" idx="1"/>
          </p:nvPr>
        </p:nvPicPr>
        <p:blipFill>
          <a:blip r:embed="rId2"/>
          <a:stretch>
            <a:fillRect/>
          </a:stretch>
        </p:blipFill>
        <p:spPr>
          <a:xfrm>
            <a:off x="685800" y="762000"/>
            <a:ext cx="7696200" cy="508800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tx1"/>
                </a:solidFill>
              </a:rPr>
              <a:t>Partai-Partai</a:t>
            </a:r>
            <a:r>
              <a:rPr lang="en-US" b="1" dirty="0" smtClean="0">
                <a:solidFill>
                  <a:schemeClr val="tx1"/>
                </a:solidFill>
              </a:rPr>
              <a:t> Pseudo Agama</a:t>
            </a:r>
            <a:endParaRPr lang="en-US" b="1" dirty="0">
              <a:solidFill>
                <a:schemeClr val="tx1"/>
              </a:solidFill>
            </a:endParaRPr>
          </a:p>
        </p:txBody>
      </p:sp>
      <p:sp>
        <p:nvSpPr>
          <p:cNvPr id="3" name="Content Placeholder 2"/>
          <p:cNvSpPr>
            <a:spLocks noGrp="1"/>
          </p:cNvSpPr>
          <p:nvPr>
            <p:ph sz="quarter" idx="1"/>
          </p:nvPr>
        </p:nvSpPr>
        <p:spPr/>
        <p:txBody>
          <a:bodyPr>
            <a:normAutofit/>
          </a:bodyPr>
          <a:lstStyle/>
          <a:p>
            <a:pPr marL="514350" indent="-514350" algn="just">
              <a:buAutoNum type="arabicPeriod"/>
            </a:pPr>
            <a:r>
              <a:rPr lang="en-US" sz="2000" b="1" dirty="0" err="1" smtClean="0">
                <a:latin typeface="Batang" pitchFamily="18" charset="-127"/>
                <a:ea typeface="Batang" pitchFamily="18" charset="-127"/>
              </a:rPr>
              <a:t>Partai</a:t>
            </a:r>
            <a:r>
              <a:rPr lang="en-US" sz="2000" b="1" dirty="0" smtClean="0">
                <a:latin typeface="Batang" pitchFamily="18" charset="-127"/>
                <a:ea typeface="Batang" pitchFamily="18" charset="-127"/>
              </a:rPr>
              <a:t> </a:t>
            </a:r>
            <a:r>
              <a:rPr lang="en-US" sz="2000" b="1" dirty="0" err="1" smtClean="0">
                <a:latin typeface="Batang" pitchFamily="18" charset="-127"/>
                <a:ea typeface="Batang" pitchFamily="18" charset="-127"/>
              </a:rPr>
              <a:t>Kebangkitan</a:t>
            </a:r>
            <a:r>
              <a:rPr lang="en-US" sz="2000" b="1" dirty="0" smtClean="0">
                <a:latin typeface="Batang" pitchFamily="18" charset="-127"/>
                <a:ea typeface="Batang" pitchFamily="18" charset="-127"/>
              </a:rPr>
              <a:t> </a:t>
            </a:r>
            <a:r>
              <a:rPr lang="en-US" sz="2000" b="1" dirty="0" err="1" smtClean="0">
                <a:latin typeface="Batang" pitchFamily="18" charset="-127"/>
                <a:ea typeface="Batang" pitchFamily="18" charset="-127"/>
              </a:rPr>
              <a:t>Bangsa</a:t>
            </a:r>
            <a:endParaRPr lang="en-US" sz="2000" b="1" dirty="0" smtClean="0">
              <a:latin typeface="Batang" pitchFamily="18" charset="-127"/>
              <a:ea typeface="Batang" pitchFamily="18" charset="-127"/>
            </a:endParaRPr>
          </a:p>
          <a:p>
            <a:pPr marL="290513" indent="-290513" algn="just">
              <a:buFont typeface="Wingdings" pitchFamily="2" charset="2"/>
              <a:buChar char="q"/>
            </a:pPr>
            <a:r>
              <a:rPr lang="en-US" sz="2000" dirty="0" smtClean="0">
                <a:latin typeface="Batang" pitchFamily="18" charset="-127"/>
                <a:ea typeface="Batang" pitchFamily="18" charset="-127"/>
              </a:rPr>
              <a:t>PKB </a:t>
            </a:r>
            <a:r>
              <a:rPr lang="en-US" sz="2000" dirty="0" err="1" smtClean="0">
                <a:latin typeface="Batang" pitchFamily="18" charset="-127"/>
                <a:ea typeface="Batang" pitchFamily="18" charset="-127"/>
              </a:rPr>
              <a:t>di</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deklarasikan</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pada</a:t>
            </a:r>
            <a:r>
              <a:rPr lang="en-US" sz="2000" dirty="0" smtClean="0">
                <a:latin typeface="Batang" pitchFamily="18" charset="-127"/>
                <a:ea typeface="Batang" pitchFamily="18" charset="-127"/>
              </a:rPr>
              <a:t> 23 </a:t>
            </a:r>
            <a:r>
              <a:rPr lang="en-US" sz="2000" dirty="0" err="1" smtClean="0">
                <a:latin typeface="Batang" pitchFamily="18" charset="-127"/>
                <a:ea typeface="Batang" pitchFamily="18" charset="-127"/>
              </a:rPr>
              <a:t>juli</a:t>
            </a:r>
            <a:r>
              <a:rPr lang="en-US" sz="2000" dirty="0" smtClean="0">
                <a:latin typeface="Batang" pitchFamily="18" charset="-127"/>
                <a:ea typeface="Batang" pitchFamily="18" charset="-127"/>
              </a:rPr>
              <a:t> 1998 </a:t>
            </a:r>
            <a:r>
              <a:rPr lang="en-US" sz="2000" dirty="0" err="1" smtClean="0">
                <a:latin typeface="Batang" pitchFamily="18" charset="-127"/>
                <a:ea typeface="Batang" pitchFamily="18" charset="-127"/>
              </a:rPr>
              <a:t>di</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jakarta</a:t>
            </a:r>
            <a:endParaRPr lang="en-US" sz="2000" dirty="0" smtClean="0">
              <a:latin typeface="Batang" pitchFamily="18" charset="-127"/>
              <a:ea typeface="Batang" pitchFamily="18" charset="-127"/>
            </a:endParaRPr>
          </a:p>
          <a:p>
            <a:pPr marL="290513" indent="-290513" algn="just">
              <a:buFont typeface="Wingdings" pitchFamily="2" charset="2"/>
              <a:buChar char="q"/>
            </a:pPr>
            <a:r>
              <a:rPr lang="en-US" sz="2000" dirty="0" err="1" smtClean="0">
                <a:latin typeface="Batang" pitchFamily="18" charset="-127"/>
                <a:ea typeface="Batang" pitchFamily="18" charset="-127"/>
              </a:rPr>
              <a:t>Pnedirian</a:t>
            </a:r>
            <a:r>
              <a:rPr lang="en-US" sz="2000" dirty="0" smtClean="0">
                <a:latin typeface="Batang" pitchFamily="18" charset="-127"/>
                <a:ea typeface="Batang" pitchFamily="18" charset="-127"/>
              </a:rPr>
              <a:t> PKB </a:t>
            </a:r>
            <a:r>
              <a:rPr lang="en-US" sz="2000" dirty="0" err="1" smtClean="0">
                <a:latin typeface="Batang" pitchFamily="18" charset="-127"/>
                <a:ea typeface="Batang" pitchFamily="18" charset="-127"/>
              </a:rPr>
              <a:t>oleh</a:t>
            </a:r>
            <a:r>
              <a:rPr lang="en-US" sz="2000" dirty="0" smtClean="0">
                <a:latin typeface="Batang" pitchFamily="18" charset="-127"/>
                <a:ea typeface="Batang" pitchFamily="18" charset="-127"/>
              </a:rPr>
              <a:t> NU </a:t>
            </a:r>
            <a:r>
              <a:rPr lang="en-US" sz="2000" dirty="0" err="1" smtClean="0">
                <a:latin typeface="Batang" pitchFamily="18" charset="-127"/>
                <a:ea typeface="Batang" pitchFamily="18" charset="-127"/>
              </a:rPr>
              <a:t>sebagai</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upaya</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untuk</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mengatasi</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dua</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kelompok</a:t>
            </a:r>
            <a:r>
              <a:rPr lang="en-US" sz="2000" dirty="0" smtClean="0">
                <a:latin typeface="Batang" pitchFamily="18" charset="-127"/>
                <a:ea typeface="Batang" pitchFamily="18" charset="-127"/>
              </a:rPr>
              <a:t> yang </a:t>
            </a:r>
            <a:r>
              <a:rPr lang="en-US" sz="2000" dirty="0" err="1" smtClean="0">
                <a:latin typeface="Batang" pitchFamily="18" charset="-127"/>
                <a:ea typeface="Batang" pitchFamily="18" charset="-127"/>
              </a:rPr>
              <a:t>muncul</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di</a:t>
            </a:r>
            <a:r>
              <a:rPr lang="en-US" sz="2000" dirty="0" smtClean="0">
                <a:latin typeface="Batang" pitchFamily="18" charset="-127"/>
                <a:ea typeface="Batang" pitchFamily="18" charset="-127"/>
              </a:rPr>
              <a:t> NU </a:t>
            </a:r>
            <a:r>
              <a:rPr lang="en-US" sz="2000" dirty="0" err="1" smtClean="0">
                <a:latin typeface="Batang" pitchFamily="18" charset="-127"/>
                <a:ea typeface="Batang" pitchFamily="18" charset="-127"/>
              </a:rPr>
              <a:t>pasca-reformasi</a:t>
            </a:r>
            <a:r>
              <a:rPr lang="en-US" sz="2000" dirty="0" smtClean="0">
                <a:latin typeface="Batang" pitchFamily="18" charset="-127"/>
                <a:ea typeface="Batang" pitchFamily="18" charset="-127"/>
              </a:rPr>
              <a:t> (NU </a:t>
            </a:r>
            <a:r>
              <a:rPr lang="en-US" sz="2000" dirty="0" err="1" smtClean="0">
                <a:latin typeface="Batang" pitchFamily="18" charset="-127"/>
                <a:ea typeface="Batang" pitchFamily="18" charset="-127"/>
              </a:rPr>
              <a:t>menjadi</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Partai</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Politik</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seperti</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pada</a:t>
            </a:r>
            <a:r>
              <a:rPr lang="en-US" sz="2000" dirty="0" smtClean="0">
                <a:latin typeface="Batang" pitchFamily="18" charset="-127"/>
                <a:ea typeface="Batang" pitchFamily="18" charset="-127"/>
              </a:rPr>
              <a:t> 1955 VS NU </a:t>
            </a:r>
            <a:r>
              <a:rPr lang="en-US" sz="2000" dirty="0" err="1" smtClean="0">
                <a:latin typeface="Batang" pitchFamily="18" charset="-127"/>
                <a:ea typeface="Batang" pitchFamily="18" charset="-127"/>
              </a:rPr>
              <a:t>tetap</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menjadi</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Ormas</a:t>
            </a:r>
            <a:r>
              <a:rPr lang="en-US" sz="2000" dirty="0" smtClean="0">
                <a:latin typeface="Batang" pitchFamily="18" charset="-127"/>
                <a:ea typeface="Batang" pitchFamily="18" charset="-127"/>
              </a:rPr>
              <a:t>)</a:t>
            </a:r>
          </a:p>
          <a:p>
            <a:pPr marL="290513" indent="-290513" algn="just">
              <a:buFont typeface="Wingdings" pitchFamily="2" charset="2"/>
              <a:buChar char="q"/>
            </a:pPr>
            <a:r>
              <a:rPr lang="en-US" sz="2000" dirty="0" err="1" smtClean="0">
                <a:latin typeface="Batang" pitchFamily="18" charset="-127"/>
                <a:ea typeface="Batang" pitchFamily="18" charset="-127"/>
              </a:rPr>
              <a:t>Relasi</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antara</a:t>
            </a:r>
            <a:r>
              <a:rPr lang="en-US" sz="2000" dirty="0" smtClean="0">
                <a:latin typeface="Batang" pitchFamily="18" charset="-127"/>
                <a:ea typeface="Batang" pitchFamily="18" charset="-127"/>
              </a:rPr>
              <a:t> NU </a:t>
            </a:r>
            <a:r>
              <a:rPr lang="en-US" sz="2000" dirty="0" err="1" smtClean="0">
                <a:latin typeface="Batang" pitchFamily="18" charset="-127"/>
                <a:ea typeface="Batang" pitchFamily="18" charset="-127"/>
              </a:rPr>
              <a:t>dan</a:t>
            </a:r>
            <a:r>
              <a:rPr lang="en-US" sz="2000" dirty="0" smtClean="0">
                <a:latin typeface="Batang" pitchFamily="18" charset="-127"/>
                <a:ea typeface="Batang" pitchFamily="18" charset="-127"/>
              </a:rPr>
              <a:t> PKB </a:t>
            </a:r>
            <a:r>
              <a:rPr lang="en-US" sz="2000" dirty="0" err="1" smtClean="0">
                <a:latin typeface="Batang" pitchFamily="18" charset="-127"/>
                <a:ea typeface="Batang" pitchFamily="18" charset="-127"/>
              </a:rPr>
              <a:t>bersifat</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historis</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kultural</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dan</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aspiratif</a:t>
            </a:r>
            <a:endParaRPr lang="en-US" sz="2000" dirty="0" smtClean="0">
              <a:latin typeface="Batang" pitchFamily="18" charset="-127"/>
              <a:ea typeface="Batang" pitchFamily="18" charset="-127"/>
            </a:endParaRPr>
          </a:p>
          <a:p>
            <a:pPr marL="290513" indent="-290513" algn="just">
              <a:buFont typeface="Wingdings" pitchFamily="2" charset="2"/>
              <a:buChar char="q"/>
            </a:pPr>
            <a:r>
              <a:rPr lang="en-US" sz="2000" dirty="0" err="1" smtClean="0">
                <a:latin typeface="Batang" pitchFamily="18" charset="-127"/>
                <a:ea typeface="Batang" pitchFamily="18" charset="-127"/>
              </a:rPr>
              <a:t>Ideologi</a:t>
            </a:r>
            <a:r>
              <a:rPr lang="en-US" sz="2000" dirty="0" smtClean="0">
                <a:latin typeface="Batang" pitchFamily="18" charset="-127"/>
                <a:ea typeface="Batang" pitchFamily="18" charset="-127"/>
              </a:rPr>
              <a:t> PKB </a:t>
            </a:r>
            <a:r>
              <a:rPr lang="en-US" sz="2000" dirty="0" err="1" smtClean="0">
                <a:latin typeface="Batang" pitchFamily="18" charset="-127"/>
                <a:ea typeface="Batang" pitchFamily="18" charset="-127"/>
              </a:rPr>
              <a:t>adalah</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inklusif</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artinya</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meskipun</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dilahirkan</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dari</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rahim</a:t>
            </a:r>
            <a:r>
              <a:rPr lang="en-US" sz="2000" dirty="0" smtClean="0">
                <a:latin typeface="Batang" pitchFamily="18" charset="-127"/>
                <a:ea typeface="Batang" pitchFamily="18" charset="-127"/>
              </a:rPr>
              <a:t> NU </a:t>
            </a:r>
            <a:r>
              <a:rPr lang="en-US" sz="2000" dirty="0" err="1" smtClean="0">
                <a:latin typeface="Batang" pitchFamily="18" charset="-127"/>
                <a:ea typeface="Batang" pitchFamily="18" charset="-127"/>
              </a:rPr>
              <a:t>keberadaanya</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terbuka</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untuk</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orang</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diluar</a:t>
            </a:r>
            <a:r>
              <a:rPr lang="en-US" sz="2000" dirty="0" smtClean="0">
                <a:latin typeface="Batang" pitchFamily="18" charset="-127"/>
                <a:ea typeface="Batang" pitchFamily="18" charset="-127"/>
              </a:rPr>
              <a:t> NU</a:t>
            </a:r>
          </a:p>
          <a:p>
            <a:pPr marL="290513" indent="-290513" algn="just">
              <a:buFont typeface="Wingdings" pitchFamily="2" charset="2"/>
              <a:buChar char="q"/>
            </a:pPr>
            <a:r>
              <a:rPr lang="en-US" sz="2000" dirty="0" err="1" smtClean="0">
                <a:latin typeface="Batang" pitchFamily="18" charset="-127"/>
                <a:ea typeface="Batang" pitchFamily="18" charset="-127"/>
              </a:rPr>
              <a:t>Pada</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pemilu-pemilu</a:t>
            </a:r>
            <a:r>
              <a:rPr lang="en-US" sz="2000" dirty="0" smtClean="0">
                <a:latin typeface="Batang" pitchFamily="18" charset="-127"/>
                <a:ea typeface="Batang" pitchFamily="18" charset="-127"/>
              </a:rPr>
              <a:t> yang </a:t>
            </a:r>
            <a:r>
              <a:rPr lang="en-US" sz="2000" dirty="0" err="1" smtClean="0">
                <a:latin typeface="Batang" pitchFamily="18" charset="-127"/>
                <a:ea typeface="Batang" pitchFamily="18" charset="-127"/>
              </a:rPr>
              <a:t>dikuti</a:t>
            </a:r>
            <a:r>
              <a:rPr lang="en-US" sz="2000" dirty="0" smtClean="0">
                <a:latin typeface="Batang" pitchFamily="18" charset="-127"/>
                <a:ea typeface="Batang" pitchFamily="18" charset="-127"/>
              </a:rPr>
              <a:t> PKB </a:t>
            </a:r>
            <a:r>
              <a:rPr lang="en-US" sz="2000" dirty="0" err="1" smtClean="0">
                <a:latin typeface="Batang" pitchFamily="18" charset="-127"/>
                <a:ea typeface="Batang" pitchFamily="18" charset="-127"/>
              </a:rPr>
              <a:t>perolehan</a:t>
            </a:r>
            <a:r>
              <a:rPr lang="en-US" sz="2000" dirty="0" smtClean="0">
                <a:latin typeface="Batang" pitchFamily="18" charset="-127"/>
                <a:ea typeface="Batang" pitchFamily="18" charset="-127"/>
              </a:rPr>
              <a:t> </a:t>
            </a:r>
            <a:r>
              <a:rPr lang="en-US" sz="2000" dirty="0" err="1" smtClean="0">
                <a:latin typeface="Batang" pitchFamily="18" charset="-127"/>
                <a:ea typeface="Batang" pitchFamily="18" charset="-127"/>
              </a:rPr>
              <a:t>suaranya</a:t>
            </a:r>
            <a:r>
              <a:rPr lang="en-US" sz="2000" dirty="0" smtClean="0">
                <a:latin typeface="Batang" pitchFamily="18" charset="-127"/>
                <a:ea typeface="Batang" pitchFamily="18" charset="-127"/>
              </a:rPr>
              <a:t> :12,6% (1999), 10,57%(2004), </a:t>
            </a:r>
            <a:r>
              <a:rPr lang="en-US" sz="2000" dirty="0" err="1" smtClean="0">
                <a:latin typeface="Batang" pitchFamily="18" charset="-127"/>
                <a:ea typeface="Batang" pitchFamily="18" charset="-127"/>
              </a:rPr>
              <a:t>dan</a:t>
            </a:r>
            <a:r>
              <a:rPr lang="en-US" sz="2000" dirty="0" smtClean="0">
                <a:latin typeface="Batang" pitchFamily="18" charset="-127"/>
                <a:ea typeface="Batang" pitchFamily="18" charset="-127"/>
              </a:rPr>
              <a:t> 4,95%(2009)</a:t>
            </a:r>
          </a:p>
          <a:p>
            <a:pPr marL="0" indent="0" algn="just">
              <a:buNone/>
            </a:pPr>
            <a:endParaRPr lang="en-US" sz="2000" dirty="0">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dirty="0" smtClean="0"/>
              <a:t>2. </a:t>
            </a:r>
            <a:r>
              <a:rPr lang="en-US" dirty="0" err="1" smtClean="0"/>
              <a:t>Partai</a:t>
            </a:r>
            <a:r>
              <a:rPr lang="en-US" dirty="0" smtClean="0"/>
              <a:t> </a:t>
            </a:r>
            <a:r>
              <a:rPr lang="en-US" dirty="0" err="1" smtClean="0"/>
              <a:t>Amanat</a:t>
            </a:r>
            <a:r>
              <a:rPr lang="en-US" dirty="0" smtClean="0"/>
              <a:t> </a:t>
            </a:r>
            <a:r>
              <a:rPr lang="en-US" dirty="0" err="1" smtClean="0"/>
              <a:t>Naional</a:t>
            </a:r>
            <a:endParaRPr lang="en-US" dirty="0" smtClean="0"/>
          </a:p>
          <a:p>
            <a:pPr marL="568325" indent="-277813" algn="just">
              <a:buFont typeface="Wingdings" pitchFamily="2" charset="2"/>
              <a:buChar char="q"/>
            </a:pPr>
            <a:r>
              <a:rPr lang="en-US" sz="2200" dirty="0" err="1" smtClean="0">
                <a:latin typeface="Batang" pitchFamily="18" charset="-127"/>
                <a:ea typeface="Batang" pitchFamily="18" charset="-127"/>
              </a:rPr>
              <a:t>Didirikan</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pasca</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otoritarianisme</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Orde</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Baru</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ambruk</a:t>
            </a:r>
            <a:r>
              <a:rPr lang="en-US" sz="2200" dirty="0" smtClean="0">
                <a:latin typeface="Batang" pitchFamily="18" charset="-127"/>
                <a:ea typeface="Batang" pitchFamily="18" charset="-127"/>
              </a:rPr>
              <a:t>, 23 </a:t>
            </a:r>
            <a:r>
              <a:rPr lang="en-US" sz="2200" dirty="0" err="1" smtClean="0">
                <a:latin typeface="Batang" pitchFamily="18" charset="-127"/>
                <a:ea typeface="Batang" pitchFamily="18" charset="-127"/>
              </a:rPr>
              <a:t>agustus</a:t>
            </a:r>
            <a:r>
              <a:rPr lang="en-US" sz="2200" dirty="0" smtClean="0">
                <a:latin typeface="Batang" pitchFamily="18" charset="-127"/>
                <a:ea typeface="Batang" pitchFamily="18" charset="-127"/>
              </a:rPr>
              <a:t> 1998</a:t>
            </a:r>
          </a:p>
          <a:p>
            <a:pPr marL="568325" indent="-277813" algn="just">
              <a:buFont typeface="Wingdings" pitchFamily="2" charset="2"/>
              <a:buChar char="q"/>
            </a:pPr>
            <a:r>
              <a:rPr lang="en-US" sz="2200" dirty="0" err="1" smtClean="0">
                <a:latin typeface="Batang" pitchFamily="18" charset="-127"/>
                <a:ea typeface="Batang" pitchFamily="18" charset="-127"/>
              </a:rPr>
              <a:t>Watak</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dasar</a:t>
            </a:r>
            <a:r>
              <a:rPr lang="en-US" sz="2200" dirty="0" smtClean="0">
                <a:latin typeface="Batang" pitchFamily="18" charset="-127"/>
                <a:ea typeface="Batang" pitchFamily="18" charset="-127"/>
              </a:rPr>
              <a:t> PAN </a:t>
            </a:r>
            <a:r>
              <a:rPr lang="en-US" sz="2200" dirty="0" err="1" smtClean="0">
                <a:latin typeface="Batang" pitchFamily="18" charset="-127"/>
                <a:ea typeface="Batang" pitchFamily="18" charset="-127"/>
              </a:rPr>
              <a:t>adalah</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partai</a:t>
            </a:r>
            <a:r>
              <a:rPr lang="en-US" sz="2200" dirty="0" smtClean="0">
                <a:latin typeface="Batang" pitchFamily="18" charset="-127"/>
                <a:ea typeface="Batang" pitchFamily="18" charset="-127"/>
              </a:rPr>
              <a:t> yang </a:t>
            </a:r>
            <a:r>
              <a:rPr lang="en-US" sz="2200" dirty="0" err="1" smtClean="0">
                <a:latin typeface="Batang" pitchFamily="18" charset="-127"/>
                <a:ea typeface="Batang" pitchFamily="18" charset="-127"/>
              </a:rPr>
              <a:t>menganut</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prinsip</a:t>
            </a:r>
            <a:r>
              <a:rPr lang="en-US" sz="2200" dirty="0" smtClean="0">
                <a:latin typeface="Batang" pitchFamily="18" charset="-127"/>
                <a:ea typeface="Batang" pitchFamily="18" charset="-127"/>
              </a:rPr>
              <a:t> non </a:t>
            </a:r>
            <a:r>
              <a:rPr lang="en-US" sz="2200" dirty="0" err="1" smtClean="0">
                <a:latin typeface="Batang" pitchFamily="18" charset="-127"/>
                <a:ea typeface="Batang" pitchFamily="18" charset="-127"/>
              </a:rPr>
              <a:t>sektarian</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dan</a:t>
            </a:r>
            <a:r>
              <a:rPr lang="en-US" sz="2200" dirty="0" smtClean="0">
                <a:latin typeface="Batang" pitchFamily="18" charset="-127"/>
                <a:ea typeface="Batang" pitchFamily="18" charset="-127"/>
              </a:rPr>
              <a:t> non </a:t>
            </a:r>
            <a:r>
              <a:rPr lang="en-US" sz="2200" dirty="0" err="1" smtClean="0">
                <a:latin typeface="Batang" pitchFamily="18" charset="-127"/>
                <a:ea typeface="Batang" pitchFamily="18" charset="-127"/>
              </a:rPr>
              <a:t>diskriminasi</a:t>
            </a:r>
            <a:endParaRPr lang="en-US" sz="2200" dirty="0" smtClean="0">
              <a:latin typeface="Batang" pitchFamily="18" charset="-127"/>
              <a:ea typeface="Batang" pitchFamily="18" charset="-127"/>
            </a:endParaRPr>
          </a:p>
          <a:p>
            <a:pPr marL="568325" indent="-277813" algn="just">
              <a:buFont typeface="Wingdings" pitchFamily="2" charset="2"/>
              <a:buChar char="q"/>
            </a:pPr>
            <a:r>
              <a:rPr lang="en-US" sz="2200" dirty="0" smtClean="0">
                <a:latin typeface="Batang" pitchFamily="18" charset="-127"/>
                <a:ea typeface="Batang" pitchFamily="18" charset="-127"/>
              </a:rPr>
              <a:t>Basis </a:t>
            </a:r>
            <a:r>
              <a:rPr lang="en-US" sz="2200" dirty="0" err="1" smtClean="0">
                <a:latin typeface="Batang" pitchFamily="18" charset="-127"/>
                <a:ea typeface="Batang" pitchFamily="18" charset="-127"/>
              </a:rPr>
              <a:t>massa</a:t>
            </a:r>
            <a:r>
              <a:rPr lang="en-US" sz="2200" dirty="0" smtClean="0">
                <a:latin typeface="Batang" pitchFamily="18" charset="-127"/>
                <a:ea typeface="Batang" pitchFamily="18" charset="-127"/>
              </a:rPr>
              <a:t> PAN </a:t>
            </a:r>
            <a:r>
              <a:rPr lang="en-US" sz="2200" dirty="0" err="1" smtClean="0">
                <a:latin typeface="Batang" pitchFamily="18" charset="-127"/>
                <a:ea typeface="Batang" pitchFamily="18" charset="-127"/>
              </a:rPr>
              <a:t>kelas</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menengah</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terdidik</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perkotaan</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kaum</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muda</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terutama</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pengikut</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muhammadiyah</a:t>
            </a:r>
            <a:endParaRPr lang="en-US" sz="2200" dirty="0" smtClean="0">
              <a:latin typeface="Batang" pitchFamily="18" charset="-127"/>
              <a:ea typeface="Batang" pitchFamily="18" charset="-127"/>
            </a:endParaRPr>
          </a:p>
          <a:p>
            <a:pPr marL="568325" indent="-277813" algn="just">
              <a:buFont typeface="Wingdings" pitchFamily="2" charset="2"/>
              <a:buChar char="q"/>
            </a:pPr>
            <a:r>
              <a:rPr lang="en-US" sz="2200" dirty="0" err="1" smtClean="0">
                <a:latin typeface="Batang" pitchFamily="18" charset="-127"/>
                <a:ea typeface="Batang" pitchFamily="18" charset="-127"/>
              </a:rPr>
              <a:t>Partai</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ini</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sangat</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berperan</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besar</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dalam</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gagasan</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reformasi</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pemerintahan</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dan</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amandemen</a:t>
            </a:r>
            <a:r>
              <a:rPr lang="en-US" sz="2200" dirty="0" smtClean="0">
                <a:latin typeface="Batang" pitchFamily="18" charset="-127"/>
                <a:ea typeface="Batang" pitchFamily="18" charset="-127"/>
              </a:rPr>
              <a:t> </a:t>
            </a:r>
            <a:r>
              <a:rPr lang="en-US" sz="2200" dirty="0" err="1" smtClean="0">
                <a:latin typeface="Batang" pitchFamily="18" charset="-127"/>
                <a:ea typeface="Batang" pitchFamily="18" charset="-127"/>
              </a:rPr>
              <a:t>konstitusi</a:t>
            </a:r>
            <a:endParaRPr lang="en-US" sz="2200" dirty="0" smtClean="0">
              <a:latin typeface="Batang" pitchFamily="18" charset="-127"/>
              <a:ea typeface="Batang" pitchFamily="18" charset="-127"/>
            </a:endParaRPr>
          </a:p>
          <a:p>
            <a:pPr>
              <a:buNone/>
            </a:pPr>
            <a:endParaRPr lang="en-US" dirty="0" smtClean="0"/>
          </a:p>
          <a:p>
            <a:pPr>
              <a:buNone/>
            </a:pP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4572000" cy="792162"/>
          </a:xfrm>
        </p:spPr>
        <p:style>
          <a:lnRef idx="1">
            <a:schemeClr val="accent4"/>
          </a:lnRef>
          <a:fillRef idx="3">
            <a:schemeClr val="accent4"/>
          </a:fillRef>
          <a:effectRef idx="2">
            <a:schemeClr val="accent4"/>
          </a:effectRef>
          <a:fontRef idx="minor">
            <a:schemeClr val="lt1"/>
          </a:fontRef>
        </p:style>
        <p:txBody>
          <a:bodyPr>
            <a:noAutofit/>
          </a:bodyPr>
          <a:lstStyle/>
          <a:p>
            <a:pPr algn="ctr"/>
            <a:r>
              <a:rPr lang="en-US" sz="2800" dirty="0" err="1" smtClean="0">
                <a:solidFill>
                  <a:schemeClr val="tx1"/>
                </a:solidFill>
                <a:latin typeface="Brush Script MT" pitchFamily="66" charset="0"/>
              </a:rPr>
              <a:t>Genealogi</a:t>
            </a:r>
            <a:r>
              <a:rPr lang="en-US" sz="2800" dirty="0" smtClean="0">
                <a:solidFill>
                  <a:schemeClr val="tx1"/>
                </a:solidFill>
                <a:latin typeface="Brush Script MT" pitchFamily="66" charset="0"/>
              </a:rPr>
              <a:t> </a:t>
            </a:r>
            <a:r>
              <a:rPr lang="en-US" sz="2800" dirty="0" err="1" smtClean="0">
                <a:solidFill>
                  <a:schemeClr val="tx1"/>
                </a:solidFill>
                <a:latin typeface="Brush Script MT" pitchFamily="66" charset="0"/>
              </a:rPr>
              <a:t>Partai</a:t>
            </a:r>
            <a:r>
              <a:rPr lang="en-US" sz="2800" dirty="0" smtClean="0">
                <a:solidFill>
                  <a:schemeClr val="tx1"/>
                </a:solidFill>
                <a:latin typeface="Brush Script MT" pitchFamily="66" charset="0"/>
              </a:rPr>
              <a:t> </a:t>
            </a:r>
            <a:r>
              <a:rPr lang="en-US" sz="2800" dirty="0" err="1" smtClean="0">
                <a:solidFill>
                  <a:schemeClr val="tx1"/>
                </a:solidFill>
                <a:latin typeface="Brush Script MT" pitchFamily="66" charset="0"/>
              </a:rPr>
              <a:t>Golongan</a:t>
            </a:r>
            <a:r>
              <a:rPr lang="en-US" sz="2800" dirty="0" smtClean="0">
                <a:solidFill>
                  <a:schemeClr val="tx1"/>
                </a:solidFill>
                <a:latin typeface="Brush Script MT" pitchFamily="66" charset="0"/>
              </a:rPr>
              <a:t> </a:t>
            </a:r>
            <a:r>
              <a:rPr lang="en-US" sz="2800" dirty="0" err="1" smtClean="0">
                <a:solidFill>
                  <a:schemeClr val="tx1"/>
                </a:solidFill>
                <a:latin typeface="Brush Script MT" pitchFamily="66" charset="0"/>
              </a:rPr>
              <a:t>Karya</a:t>
            </a:r>
            <a:endParaRPr lang="en-US" sz="2800" dirty="0">
              <a:solidFill>
                <a:schemeClr val="tx1"/>
              </a:solidFill>
              <a:latin typeface="Brush Script MT" pitchFamily="66" charset="0"/>
            </a:endParaRPr>
          </a:p>
        </p:txBody>
      </p:sp>
      <p:sp>
        <p:nvSpPr>
          <p:cNvPr id="1046" name="Text Box 22"/>
          <p:cNvSpPr txBox="1">
            <a:spLocks noChangeArrowheads="1"/>
          </p:cNvSpPr>
          <p:nvPr/>
        </p:nvSpPr>
        <p:spPr bwMode="auto">
          <a:xfrm>
            <a:off x="685800" y="6096000"/>
            <a:ext cx="26670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err="1" smtClean="0">
                <a:ln>
                  <a:noFill/>
                </a:ln>
                <a:solidFill>
                  <a:schemeClr val="tx1"/>
                </a:solidFill>
                <a:effectLst/>
                <a:latin typeface="Calibri" pitchFamily="34" charset="0"/>
                <a:cs typeface="Arial" pitchFamily="34" charset="0"/>
              </a:rPr>
              <a:t>Keterangan</a:t>
            </a:r>
            <a:r>
              <a:rPr kumimoji="0" lang="en-US" sz="1050" b="0" i="0" u="none" strike="noStrike" cap="none" normalizeH="0" baseline="0" dirty="0" smtClean="0">
                <a:ln>
                  <a:noFill/>
                </a:ln>
                <a:solidFill>
                  <a:schemeClr val="tx1"/>
                </a:solidFill>
                <a:effectLst/>
                <a:latin typeface="Calibri" pitchFamily="34" charset="0"/>
                <a:cs typeface="Arial" pitchFamily="34" charset="0"/>
              </a:rPr>
              <a:t> :  * </a:t>
            </a:r>
            <a:r>
              <a:rPr kumimoji="0" lang="en-US" sz="1050" b="0" i="0" u="none" strike="noStrike" cap="none" normalizeH="0" baseline="0" dirty="0" err="1" smtClean="0">
                <a:ln>
                  <a:noFill/>
                </a:ln>
                <a:solidFill>
                  <a:schemeClr val="tx1"/>
                </a:solidFill>
                <a:effectLst/>
                <a:latin typeface="Calibri" pitchFamily="34" charset="0"/>
                <a:cs typeface="Arial" pitchFamily="34" charset="0"/>
              </a:rPr>
              <a:t>Partai</a:t>
            </a:r>
            <a:r>
              <a:rPr kumimoji="0" lang="en-US" sz="1050" b="0" i="0" u="none" strike="noStrike" cap="none" normalizeH="0" baseline="0" dirty="0" smtClean="0">
                <a:ln>
                  <a:noFill/>
                </a:ln>
                <a:solidFill>
                  <a:schemeClr val="tx1"/>
                </a:solidFill>
                <a:effectLst/>
                <a:latin typeface="Calibri" pitchFamily="34" charset="0"/>
                <a:cs typeface="Arial" pitchFamily="34" charset="0"/>
              </a:rPr>
              <a:t> </a:t>
            </a:r>
            <a:r>
              <a:rPr kumimoji="0" lang="en-US" sz="1050" b="0" i="0" u="none" strike="noStrike" cap="none" normalizeH="0" baseline="0" dirty="0" err="1" smtClean="0">
                <a:ln>
                  <a:noFill/>
                </a:ln>
                <a:solidFill>
                  <a:schemeClr val="tx1"/>
                </a:solidFill>
                <a:effectLst/>
                <a:latin typeface="Calibri" pitchFamily="34" charset="0"/>
                <a:cs typeface="Arial" pitchFamily="34" charset="0"/>
              </a:rPr>
              <a:t>Peserta</a:t>
            </a:r>
            <a:r>
              <a:rPr kumimoji="0" lang="en-US" sz="1050" b="0" i="0" u="none" strike="noStrike" cap="none" normalizeH="0" baseline="0" dirty="0" smtClean="0">
                <a:ln>
                  <a:noFill/>
                </a:ln>
                <a:solidFill>
                  <a:schemeClr val="tx1"/>
                </a:solidFill>
                <a:effectLst/>
                <a:latin typeface="Calibri" pitchFamily="34" charset="0"/>
                <a:cs typeface="Arial" pitchFamily="34" charset="0"/>
              </a:rPr>
              <a:t> </a:t>
            </a:r>
            <a:r>
              <a:rPr kumimoji="0" lang="en-US" sz="1050" b="0" i="0" u="none" strike="noStrike" cap="none" normalizeH="0" baseline="0" dirty="0" err="1" smtClean="0">
                <a:ln>
                  <a:noFill/>
                </a:ln>
                <a:solidFill>
                  <a:schemeClr val="tx1"/>
                </a:solidFill>
                <a:effectLst/>
                <a:latin typeface="Calibri" pitchFamily="34" charset="0"/>
                <a:cs typeface="Arial" pitchFamily="34" charset="0"/>
              </a:rPr>
              <a:t>Pemilu</a:t>
            </a:r>
            <a:r>
              <a:rPr kumimoji="0" lang="en-US" sz="1050" b="0" i="0" u="none" strike="noStrike" cap="none" normalizeH="0" baseline="0" dirty="0" smtClean="0">
                <a:ln>
                  <a:noFill/>
                </a:ln>
                <a:solidFill>
                  <a:schemeClr val="tx1"/>
                </a:solidFill>
                <a:effectLst/>
                <a:latin typeface="Calibri" pitchFamily="34" charset="0"/>
                <a:cs typeface="Arial" pitchFamily="34" charset="0"/>
              </a:rPr>
              <a:t> 2004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err="1" smtClean="0">
                <a:ln>
                  <a:noFill/>
                </a:ln>
                <a:solidFill>
                  <a:schemeClr val="tx1"/>
                </a:solidFill>
                <a:effectLst/>
                <a:latin typeface="Calibri" pitchFamily="34" charset="0"/>
                <a:cs typeface="Arial" pitchFamily="34" charset="0"/>
              </a:rPr>
              <a:t>Sumber</a:t>
            </a:r>
            <a:r>
              <a:rPr kumimoji="0" lang="en-US" sz="1050" b="0" i="0" u="none" strike="noStrike" cap="none" normalizeH="0" baseline="0" dirty="0" smtClean="0">
                <a:ln>
                  <a:noFill/>
                </a:ln>
                <a:solidFill>
                  <a:schemeClr val="tx1"/>
                </a:solidFill>
                <a:effectLst/>
                <a:latin typeface="Calibri" pitchFamily="34" charset="0"/>
                <a:cs typeface="Arial" pitchFamily="34" charset="0"/>
              </a:rPr>
              <a:t> : </a:t>
            </a:r>
            <a:r>
              <a:rPr kumimoji="0" lang="en-US" sz="1050" b="0" i="0" u="none" strike="noStrike" cap="none" normalizeH="0" baseline="0" dirty="0" err="1" smtClean="0">
                <a:ln>
                  <a:noFill/>
                </a:ln>
                <a:solidFill>
                  <a:schemeClr val="tx1"/>
                </a:solidFill>
                <a:effectLst/>
                <a:latin typeface="Calibri" pitchFamily="34" charset="0"/>
                <a:cs typeface="Arial" pitchFamily="34" charset="0"/>
              </a:rPr>
              <a:t>Litbang</a:t>
            </a:r>
            <a:r>
              <a:rPr kumimoji="0" lang="en-US" sz="1050" b="0" i="0" u="none" strike="noStrike" cap="none" normalizeH="0" baseline="0" dirty="0" smtClean="0">
                <a:ln>
                  <a:noFill/>
                </a:ln>
                <a:solidFill>
                  <a:schemeClr val="tx1"/>
                </a:solidFill>
                <a:effectLst/>
                <a:latin typeface="Calibri" pitchFamily="34" charset="0"/>
                <a:cs typeface="Arial" pitchFamily="34" charset="0"/>
              </a:rPr>
              <a:t> </a:t>
            </a:r>
            <a:r>
              <a:rPr kumimoji="0" lang="en-US" sz="1050" b="0" i="0" u="none" strike="noStrike" cap="none" normalizeH="0" baseline="0" dirty="0" err="1" smtClean="0">
                <a:ln>
                  <a:noFill/>
                </a:ln>
                <a:solidFill>
                  <a:schemeClr val="tx1"/>
                </a:solidFill>
                <a:effectLst/>
                <a:latin typeface="Calibri" pitchFamily="34" charset="0"/>
                <a:cs typeface="Arial" pitchFamily="34" charset="0"/>
              </a:rPr>
              <a:t>Kompas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80" name="Group 56"/>
          <p:cNvGrpSpPr>
            <a:grpSpLocks/>
          </p:cNvGrpSpPr>
          <p:nvPr/>
        </p:nvGrpSpPr>
        <p:grpSpPr bwMode="auto">
          <a:xfrm>
            <a:off x="685800" y="1295400"/>
            <a:ext cx="7696200" cy="4487517"/>
            <a:chOff x="1099" y="1615"/>
            <a:chExt cx="10031" cy="4861"/>
          </a:xfrm>
        </p:grpSpPr>
        <p:sp>
          <p:nvSpPr>
            <p:cNvPr id="1081" name="Text Box 57"/>
            <p:cNvSpPr txBox="1">
              <a:spLocks noChangeArrowheads="1"/>
            </p:cNvSpPr>
            <p:nvPr/>
          </p:nvSpPr>
          <p:spPr bwMode="auto">
            <a:xfrm>
              <a:off x="2541" y="2930"/>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Partai Keadilan dan Persatuan (PKP)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15 Januari 1999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Edi Sudrajat</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82" name="Text Box 58"/>
            <p:cNvSpPr txBox="1">
              <a:spLocks noChangeArrowheads="1"/>
            </p:cNvSpPr>
            <p:nvPr/>
          </p:nvSpPr>
          <p:spPr bwMode="auto">
            <a:xfrm>
              <a:off x="8513" y="4315"/>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Partai Gotong Royong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(PGR)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01 Juni 2002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Hj. Mien sugandhi </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83" name="Text Box 59"/>
            <p:cNvSpPr txBox="1">
              <a:spLocks noChangeArrowheads="1"/>
            </p:cNvSpPr>
            <p:nvPr/>
          </p:nvSpPr>
          <p:spPr bwMode="auto">
            <a:xfrm>
              <a:off x="5646" y="4315"/>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Partai Golkar*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08 Maret 1999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Akbar Tandjung</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84" name="Text Box 60"/>
            <p:cNvSpPr txBox="1">
              <a:spLocks noChangeArrowheads="1"/>
            </p:cNvSpPr>
            <p:nvPr/>
          </p:nvSpPr>
          <p:spPr bwMode="auto">
            <a:xfrm>
              <a:off x="2541" y="4315"/>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Partai Keadilan dan Persatuan Indonesia (PKPI)*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30 April 2003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Edi Sudrajat</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85" name="Text Box 61"/>
            <p:cNvSpPr txBox="1">
              <a:spLocks noChangeArrowheads="1"/>
            </p:cNvSpPr>
            <p:nvPr/>
          </p:nvSpPr>
          <p:spPr bwMode="auto">
            <a:xfrm>
              <a:off x="4157" y="5485"/>
              <a:ext cx="2617" cy="9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Partai Karya Peduli Bangsa* (PKPB)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09 September 2002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R. Hartono</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1086" name="AutoShape 62"/>
            <p:cNvCxnSpPr>
              <a:cxnSpLocks noChangeShapeType="1"/>
            </p:cNvCxnSpPr>
            <p:nvPr/>
          </p:nvCxnSpPr>
          <p:spPr bwMode="auto">
            <a:xfrm>
              <a:off x="6926" y="2338"/>
              <a:ext cx="0" cy="388"/>
            </a:xfrm>
            <a:prstGeom prst="straightConnector1">
              <a:avLst/>
            </a:prstGeom>
            <a:noFill/>
            <a:ln w="9525">
              <a:solidFill>
                <a:srgbClr val="000000"/>
              </a:solidFill>
              <a:prstDash val="dash"/>
              <a:round/>
              <a:headEnd/>
              <a:tailEnd/>
            </a:ln>
          </p:spPr>
        </p:cxnSp>
        <p:cxnSp>
          <p:nvCxnSpPr>
            <p:cNvPr id="1087" name="AutoShape 63"/>
            <p:cNvCxnSpPr>
              <a:cxnSpLocks noChangeShapeType="1"/>
            </p:cNvCxnSpPr>
            <p:nvPr/>
          </p:nvCxnSpPr>
          <p:spPr bwMode="auto">
            <a:xfrm flipH="1">
              <a:off x="3843" y="2741"/>
              <a:ext cx="3080" cy="0"/>
            </a:xfrm>
            <a:prstGeom prst="straightConnector1">
              <a:avLst/>
            </a:prstGeom>
            <a:noFill/>
            <a:ln w="9525">
              <a:solidFill>
                <a:srgbClr val="000000"/>
              </a:solidFill>
              <a:prstDash val="dash"/>
              <a:round/>
              <a:headEnd/>
              <a:tailEnd/>
            </a:ln>
          </p:spPr>
        </p:cxnSp>
        <p:cxnSp>
          <p:nvCxnSpPr>
            <p:cNvPr id="1088" name="AutoShape 64"/>
            <p:cNvCxnSpPr>
              <a:cxnSpLocks noChangeShapeType="1"/>
            </p:cNvCxnSpPr>
            <p:nvPr/>
          </p:nvCxnSpPr>
          <p:spPr bwMode="auto">
            <a:xfrm>
              <a:off x="3843" y="2741"/>
              <a:ext cx="1" cy="186"/>
            </a:xfrm>
            <a:prstGeom prst="straightConnector1">
              <a:avLst/>
            </a:prstGeom>
            <a:noFill/>
            <a:ln w="9525">
              <a:solidFill>
                <a:srgbClr val="000000"/>
              </a:solidFill>
              <a:prstDash val="dash"/>
              <a:round/>
              <a:headEnd/>
              <a:tailEnd type="triangle" w="med" len="med"/>
            </a:ln>
          </p:spPr>
        </p:cxnSp>
        <p:cxnSp>
          <p:nvCxnSpPr>
            <p:cNvPr id="1089" name="AutoShape 65"/>
            <p:cNvCxnSpPr>
              <a:cxnSpLocks noChangeShapeType="1"/>
            </p:cNvCxnSpPr>
            <p:nvPr/>
          </p:nvCxnSpPr>
          <p:spPr bwMode="auto">
            <a:xfrm>
              <a:off x="7253" y="3959"/>
              <a:ext cx="1" cy="314"/>
            </a:xfrm>
            <a:prstGeom prst="straightConnector1">
              <a:avLst/>
            </a:prstGeom>
            <a:noFill/>
            <a:ln w="22225">
              <a:solidFill>
                <a:srgbClr val="000000"/>
              </a:solidFill>
              <a:round/>
              <a:headEnd/>
              <a:tailEnd type="triangle" w="med" len="med"/>
            </a:ln>
          </p:spPr>
        </p:cxnSp>
        <p:cxnSp>
          <p:nvCxnSpPr>
            <p:cNvPr id="1090" name="AutoShape 66"/>
            <p:cNvCxnSpPr>
              <a:cxnSpLocks noChangeShapeType="1"/>
            </p:cNvCxnSpPr>
            <p:nvPr/>
          </p:nvCxnSpPr>
          <p:spPr bwMode="auto">
            <a:xfrm>
              <a:off x="7254" y="2551"/>
              <a:ext cx="0" cy="331"/>
            </a:xfrm>
            <a:prstGeom prst="straightConnector1">
              <a:avLst/>
            </a:prstGeom>
            <a:noFill/>
            <a:ln w="22225">
              <a:solidFill>
                <a:srgbClr val="000000"/>
              </a:solidFill>
              <a:round/>
              <a:headEnd/>
              <a:tailEnd type="triangle" w="med" len="med"/>
            </a:ln>
          </p:spPr>
        </p:cxnSp>
        <p:sp>
          <p:nvSpPr>
            <p:cNvPr id="1091" name="Text Box 67"/>
            <p:cNvSpPr txBox="1">
              <a:spLocks noChangeArrowheads="1"/>
            </p:cNvSpPr>
            <p:nvPr/>
          </p:nvSpPr>
          <p:spPr bwMode="auto">
            <a:xfrm>
              <a:off x="5646" y="2930"/>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Partai Golkar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08 Maret 1999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Akbar Tandjung</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1092" name="AutoShape 68"/>
            <p:cNvCxnSpPr>
              <a:cxnSpLocks noChangeShapeType="1"/>
            </p:cNvCxnSpPr>
            <p:nvPr/>
          </p:nvCxnSpPr>
          <p:spPr bwMode="auto">
            <a:xfrm>
              <a:off x="9742" y="3945"/>
              <a:ext cx="1" cy="314"/>
            </a:xfrm>
            <a:prstGeom prst="straightConnector1">
              <a:avLst/>
            </a:prstGeom>
            <a:noFill/>
            <a:ln w="22225">
              <a:solidFill>
                <a:srgbClr val="000000"/>
              </a:solidFill>
              <a:round/>
              <a:headEnd/>
              <a:tailEnd type="triangle" w="med" len="med"/>
            </a:ln>
          </p:spPr>
        </p:cxnSp>
        <p:sp>
          <p:nvSpPr>
            <p:cNvPr id="1093" name="Text Box 69"/>
            <p:cNvSpPr txBox="1">
              <a:spLocks noChangeArrowheads="1"/>
            </p:cNvSpPr>
            <p:nvPr/>
          </p:nvSpPr>
          <p:spPr bwMode="auto">
            <a:xfrm>
              <a:off x="8513" y="2930"/>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Partai Musyawarah Kekeluargaan Gotong Royong (Partai MKGR)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27 Mei 1998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Hj. Mien Sugandhi</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1094" name="AutoShape 70"/>
            <p:cNvCxnSpPr>
              <a:cxnSpLocks noChangeShapeType="1"/>
            </p:cNvCxnSpPr>
            <p:nvPr/>
          </p:nvCxnSpPr>
          <p:spPr bwMode="auto">
            <a:xfrm>
              <a:off x="3842" y="3963"/>
              <a:ext cx="1" cy="314"/>
            </a:xfrm>
            <a:prstGeom prst="straightConnector1">
              <a:avLst/>
            </a:prstGeom>
            <a:noFill/>
            <a:ln w="22225">
              <a:solidFill>
                <a:srgbClr val="000000"/>
              </a:solidFill>
              <a:round/>
              <a:headEnd/>
              <a:tailEnd type="triangle" w="med" len="med"/>
            </a:ln>
          </p:spPr>
        </p:cxnSp>
        <p:cxnSp>
          <p:nvCxnSpPr>
            <p:cNvPr id="1095" name="AutoShape 71"/>
            <p:cNvCxnSpPr>
              <a:cxnSpLocks noChangeShapeType="1"/>
            </p:cNvCxnSpPr>
            <p:nvPr/>
          </p:nvCxnSpPr>
          <p:spPr bwMode="auto">
            <a:xfrm>
              <a:off x="7096" y="2451"/>
              <a:ext cx="0" cy="388"/>
            </a:xfrm>
            <a:prstGeom prst="straightConnector1">
              <a:avLst/>
            </a:prstGeom>
            <a:noFill/>
            <a:ln w="9525">
              <a:solidFill>
                <a:srgbClr val="000000"/>
              </a:solidFill>
              <a:prstDash val="dash"/>
              <a:round/>
              <a:headEnd/>
              <a:tailEnd/>
            </a:ln>
          </p:spPr>
        </p:cxnSp>
        <p:cxnSp>
          <p:nvCxnSpPr>
            <p:cNvPr id="1096" name="AutoShape 72"/>
            <p:cNvCxnSpPr>
              <a:cxnSpLocks noChangeShapeType="1"/>
            </p:cNvCxnSpPr>
            <p:nvPr/>
          </p:nvCxnSpPr>
          <p:spPr bwMode="auto">
            <a:xfrm flipH="1">
              <a:off x="5404" y="2857"/>
              <a:ext cx="1692" cy="0"/>
            </a:xfrm>
            <a:prstGeom prst="straightConnector1">
              <a:avLst/>
            </a:prstGeom>
            <a:noFill/>
            <a:ln w="9525">
              <a:solidFill>
                <a:srgbClr val="000000"/>
              </a:solidFill>
              <a:prstDash val="dash"/>
              <a:round/>
              <a:headEnd/>
              <a:tailEnd/>
            </a:ln>
          </p:spPr>
        </p:cxnSp>
        <p:cxnSp>
          <p:nvCxnSpPr>
            <p:cNvPr id="1097" name="AutoShape 73"/>
            <p:cNvCxnSpPr>
              <a:cxnSpLocks noChangeShapeType="1"/>
            </p:cNvCxnSpPr>
            <p:nvPr/>
          </p:nvCxnSpPr>
          <p:spPr bwMode="auto">
            <a:xfrm>
              <a:off x="5404" y="2857"/>
              <a:ext cx="1" cy="2589"/>
            </a:xfrm>
            <a:prstGeom prst="straightConnector1">
              <a:avLst/>
            </a:prstGeom>
            <a:noFill/>
            <a:ln w="9525">
              <a:solidFill>
                <a:srgbClr val="000000"/>
              </a:solidFill>
              <a:prstDash val="dash"/>
              <a:round/>
              <a:headEnd/>
              <a:tailEnd type="triangle" w="med" len="med"/>
            </a:ln>
          </p:spPr>
        </p:cxnSp>
        <p:sp>
          <p:nvSpPr>
            <p:cNvPr id="1098" name="Text Box 74"/>
            <p:cNvSpPr txBox="1">
              <a:spLocks noChangeArrowheads="1"/>
            </p:cNvSpPr>
            <p:nvPr/>
          </p:nvSpPr>
          <p:spPr bwMode="auto">
            <a:xfrm>
              <a:off x="1114" y="2042"/>
              <a:ext cx="1236" cy="52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Fusi Partai 1973</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99" name="Text Box 75"/>
            <p:cNvSpPr txBox="1">
              <a:spLocks noChangeArrowheads="1"/>
            </p:cNvSpPr>
            <p:nvPr/>
          </p:nvSpPr>
          <p:spPr bwMode="auto">
            <a:xfrm>
              <a:off x="1114" y="3470"/>
              <a:ext cx="1236" cy="5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Pra Pemilu 1999</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100" name="Text Box 76"/>
            <p:cNvSpPr txBox="1">
              <a:spLocks noChangeArrowheads="1"/>
            </p:cNvSpPr>
            <p:nvPr/>
          </p:nvSpPr>
          <p:spPr bwMode="auto">
            <a:xfrm>
              <a:off x="1126" y="4401"/>
              <a:ext cx="1154" cy="58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Pra Pemilu 2004</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1101" name="AutoShape 77"/>
            <p:cNvCxnSpPr>
              <a:cxnSpLocks noChangeShapeType="1"/>
            </p:cNvCxnSpPr>
            <p:nvPr/>
          </p:nvCxnSpPr>
          <p:spPr bwMode="auto">
            <a:xfrm>
              <a:off x="1099" y="4082"/>
              <a:ext cx="10016" cy="1"/>
            </a:xfrm>
            <a:prstGeom prst="straightConnector1">
              <a:avLst/>
            </a:prstGeom>
            <a:noFill/>
            <a:ln w="9525">
              <a:solidFill>
                <a:srgbClr val="000000"/>
              </a:solidFill>
              <a:prstDash val="sysDot"/>
              <a:round/>
              <a:headEnd/>
              <a:tailEnd/>
            </a:ln>
          </p:spPr>
        </p:cxnSp>
        <p:cxnSp>
          <p:nvCxnSpPr>
            <p:cNvPr id="1102" name="AutoShape 78"/>
            <p:cNvCxnSpPr>
              <a:cxnSpLocks noChangeShapeType="1"/>
            </p:cNvCxnSpPr>
            <p:nvPr/>
          </p:nvCxnSpPr>
          <p:spPr bwMode="auto">
            <a:xfrm>
              <a:off x="1114" y="2630"/>
              <a:ext cx="10016" cy="1"/>
            </a:xfrm>
            <a:prstGeom prst="straightConnector1">
              <a:avLst/>
            </a:prstGeom>
            <a:noFill/>
            <a:ln w="9525">
              <a:solidFill>
                <a:srgbClr val="000000"/>
              </a:solidFill>
              <a:prstDash val="sysDot"/>
              <a:round/>
              <a:headEnd/>
              <a:tailEnd/>
            </a:ln>
          </p:spPr>
        </p:cxnSp>
        <p:cxnSp>
          <p:nvCxnSpPr>
            <p:cNvPr id="1103" name="AutoShape 79"/>
            <p:cNvCxnSpPr>
              <a:cxnSpLocks noChangeShapeType="1"/>
            </p:cNvCxnSpPr>
            <p:nvPr/>
          </p:nvCxnSpPr>
          <p:spPr bwMode="auto">
            <a:xfrm>
              <a:off x="7589" y="2376"/>
              <a:ext cx="0" cy="388"/>
            </a:xfrm>
            <a:prstGeom prst="straightConnector1">
              <a:avLst/>
            </a:prstGeom>
            <a:noFill/>
            <a:ln w="9525">
              <a:solidFill>
                <a:srgbClr val="000000"/>
              </a:solidFill>
              <a:prstDash val="dash"/>
              <a:round/>
              <a:headEnd/>
              <a:tailEnd/>
            </a:ln>
          </p:spPr>
        </p:cxnSp>
        <p:cxnSp>
          <p:nvCxnSpPr>
            <p:cNvPr id="1104" name="AutoShape 80"/>
            <p:cNvCxnSpPr>
              <a:cxnSpLocks noChangeShapeType="1"/>
            </p:cNvCxnSpPr>
            <p:nvPr/>
          </p:nvCxnSpPr>
          <p:spPr bwMode="auto">
            <a:xfrm>
              <a:off x="7589" y="2766"/>
              <a:ext cx="2153" cy="0"/>
            </a:xfrm>
            <a:prstGeom prst="straightConnector1">
              <a:avLst/>
            </a:prstGeom>
            <a:noFill/>
            <a:ln w="9525">
              <a:solidFill>
                <a:srgbClr val="000000"/>
              </a:solidFill>
              <a:prstDash val="dash"/>
              <a:round/>
              <a:headEnd/>
              <a:tailEnd/>
            </a:ln>
          </p:spPr>
        </p:cxnSp>
        <p:cxnSp>
          <p:nvCxnSpPr>
            <p:cNvPr id="1105" name="AutoShape 81"/>
            <p:cNvCxnSpPr>
              <a:cxnSpLocks noChangeShapeType="1"/>
            </p:cNvCxnSpPr>
            <p:nvPr/>
          </p:nvCxnSpPr>
          <p:spPr bwMode="auto">
            <a:xfrm>
              <a:off x="9742" y="2766"/>
              <a:ext cx="0" cy="162"/>
            </a:xfrm>
            <a:prstGeom prst="straightConnector1">
              <a:avLst/>
            </a:prstGeom>
            <a:noFill/>
            <a:ln w="9525">
              <a:solidFill>
                <a:srgbClr val="000000"/>
              </a:solidFill>
              <a:prstDash val="dash"/>
              <a:round/>
              <a:headEnd/>
              <a:tailEnd type="triangle" w="med" len="med"/>
            </a:ln>
          </p:spPr>
        </p:cxnSp>
        <p:sp>
          <p:nvSpPr>
            <p:cNvPr id="1106" name="Text Box 82"/>
            <p:cNvSpPr txBox="1">
              <a:spLocks noChangeArrowheads="1"/>
            </p:cNvSpPr>
            <p:nvPr/>
          </p:nvSpPr>
          <p:spPr bwMode="auto">
            <a:xfrm>
              <a:off x="5646" y="1615"/>
              <a:ext cx="2617" cy="9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Calibri" pitchFamily="34" charset="0"/>
                  <a:cs typeface="Arial" pitchFamily="34" charset="0"/>
                </a:rPr>
                <a:t>Golongan</a:t>
              </a:r>
              <a:r>
                <a:rPr kumimoji="0" lang="en-US" sz="1200" b="0" i="0" u="none" strike="noStrike" cap="none" normalizeH="0" baseline="0" dirty="0" smtClean="0">
                  <a:ln>
                    <a:noFill/>
                  </a:ln>
                  <a:solidFill>
                    <a:schemeClr val="tx1"/>
                  </a:solidFill>
                  <a:effectLst/>
                  <a:latin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Calibri" pitchFamily="34" charset="0"/>
                  <a:cs typeface="Arial" pitchFamily="34" charset="0"/>
                </a:rPr>
                <a:t>Karya</a:t>
              </a:r>
              <a:r>
                <a:rPr kumimoji="0" lang="en-US" sz="1200" b="0" i="0" u="none" strike="noStrike" cap="none" normalizeH="0" baseline="0" dirty="0" smtClean="0">
                  <a:ln>
                    <a:noFill/>
                  </a:ln>
                  <a:solidFill>
                    <a:schemeClr val="tx1"/>
                  </a:solidFill>
                  <a:effectLst/>
                  <a:latin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Calibri" pitchFamily="34" charset="0"/>
                  <a:cs typeface="Arial" pitchFamily="34" charset="0"/>
                </a:rPr>
                <a:t>Golkar</a:t>
              </a:r>
              <a:r>
                <a:rPr kumimoji="0" lang="en-US" sz="1200" b="0" i="0" u="none" strike="noStrike" cap="none" normalizeH="0" baseline="0" dirty="0" smtClean="0">
                  <a:ln>
                    <a:noFill/>
                  </a:ln>
                  <a:solidFill>
                    <a:schemeClr val="tx1"/>
                  </a:solidFill>
                  <a:effectLst/>
                  <a:latin typeface="Calibri" pitchFamily="34"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20 </a:t>
              </a:r>
              <a:r>
                <a:rPr kumimoji="0" lang="en-US" sz="1200" b="0" i="0" u="none" strike="noStrike" cap="none" normalizeH="0" baseline="0" dirty="0" err="1" smtClean="0">
                  <a:ln>
                    <a:noFill/>
                  </a:ln>
                  <a:solidFill>
                    <a:schemeClr val="tx1"/>
                  </a:solidFill>
                  <a:effectLst/>
                  <a:latin typeface="Calibri" pitchFamily="34" charset="0"/>
                  <a:cs typeface="Arial" pitchFamily="34" charset="0"/>
                </a:rPr>
                <a:t>Oktober</a:t>
              </a:r>
              <a:r>
                <a:rPr kumimoji="0" lang="en-US" sz="1200" b="0" i="0" u="none" strike="noStrike" cap="none" normalizeH="0" baseline="0" dirty="0" smtClean="0">
                  <a:ln>
                    <a:noFill/>
                  </a:ln>
                  <a:solidFill>
                    <a:schemeClr val="tx1"/>
                  </a:solidFill>
                  <a:effectLst/>
                  <a:latin typeface="Calibri" pitchFamily="34" charset="0"/>
                  <a:cs typeface="Arial" pitchFamily="34" charset="0"/>
                </a:rPr>
                <a:t> 1964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(Amir </a:t>
              </a:r>
              <a:r>
                <a:rPr kumimoji="0" lang="en-US" sz="1200" b="0" i="0" u="none" strike="noStrike" cap="none" normalizeH="0" baseline="0" dirty="0" err="1" smtClean="0">
                  <a:ln>
                    <a:noFill/>
                  </a:ln>
                  <a:solidFill>
                    <a:schemeClr val="tx1"/>
                  </a:solidFill>
                  <a:effectLst/>
                  <a:latin typeface="Calibri" pitchFamily="34" charset="0"/>
                  <a:cs typeface="Arial" pitchFamily="34" charset="0"/>
                </a:rPr>
                <a:t>Murtono</a:t>
              </a:r>
              <a:r>
                <a:rPr kumimoji="0" lang="en-US" sz="1200" b="0" i="0" u="none" strike="noStrike" cap="none" normalizeH="0" baseline="0" dirty="0" smtClean="0">
                  <a:ln>
                    <a:noFill/>
                  </a:ln>
                  <a:solidFill>
                    <a:schemeClr val="tx1"/>
                  </a:solidFill>
                  <a:effectLst/>
                  <a:latin typeface="Calibri" pitchFamily="34" charset="0"/>
                  <a:cs typeface="Arial" pitchFamily="34"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31" name="Picture 30" descr="Sejarah Berdiri Partai Golkar.jpg"/>
          <p:cNvPicPr>
            <a:picLocks noChangeAspect="1"/>
          </p:cNvPicPr>
          <p:nvPr/>
        </p:nvPicPr>
        <p:blipFill>
          <a:blip r:embed="rId2" cstate="print"/>
          <a:stretch>
            <a:fillRect/>
          </a:stretch>
        </p:blipFill>
        <p:spPr>
          <a:xfrm>
            <a:off x="1219200" y="304800"/>
            <a:ext cx="914400" cy="851474"/>
          </a:xfrm>
          <a:prstGeom prst="rect">
            <a:avLst/>
          </a:prstGeom>
        </p:spPr>
      </p:pic>
      <p:pic>
        <p:nvPicPr>
          <p:cNvPr id="32" name="Picture 31" descr="Sejarah Berdiri Partai Golkar.jpg"/>
          <p:cNvPicPr>
            <a:picLocks noChangeAspect="1"/>
          </p:cNvPicPr>
          <p:nvPr/>
        </p:nvPicPr>
        <p:blipFill>
          <a:blip r:embed="rId2" cstate="print"/>
          <a:stretch>
            <a:fillRect/>
          </a:stretch>
        </p:blipFill>
        <p:spPr>
          <a:xfrm>
            <a:off x="6858000" y="304800"/>
            <a:ext cx="914400" cy="85147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612648" y="1600200"/>
            <a:ext cx="8153400" cy="4876800"/>
          </a:xfrm>
        </p:spPr>
        <p:txBody>
          <a:bodyPr>
            <a:normAutofit fontScale="77500" lnSpcReduction="20000"/>
          </a:bodyPr>
          <a:lstStyle/>
          <a:p>
            <a:pPr marL="0" indent="0" algn="just">
              <a:buNone/>
            </a:pPr>
            <a:r>
              <a:rPr lang="en-US" sz="2400" dirty="0" err="1" smtClean="0">
                <a:latin typeface="Cambria Math" pitchFamily="18" charset="0"/>
                <a:ea typeface="Cambria Math" pitchFamily="18" charset="0"/>
              </a:rPr>
              <a:t>Pembilahan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sosial</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Rokkan</a:t>
            </a:r>
            <a:r>
              <a:rPr lang="en-US" sz="2400" dirty="0" smtClean="0">
                <a:latin typeface="Cambria Math" pitchFamily="18" charset="0"/>
                <a:ea typeface="Cambria Math" pitchFamily="18" charset="0"/>
              </a:rPr>
              <a:t> (1967) </a:t>
            </a:r>
            <a:r>
              <a:rPr lang="en-US" sz="2400" dirty="0" err="1" smtClean="0">
                <a:latin typeface="Cambria Math" pitchFamily="18" charset="0"/>
                <a:ea typeface="Cambria Math" pitchFamily="18" charset="0"/>
              </a:rPr>
              <a:t>menekankan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geografi</a:t>
            </a:r>
            <a:r>
              <a:rPr lang="en-US" sz="2400" dirty="0" smtClean="0">
                <a:latin typeface="Cambria Math" pitchFamily="18" charset="0"/>
                <a:ea typeface="Cambria Math" pitchFamily="18" charset="0"/>
              </a:rPr>
              <a:t>, agama, </a:t>
            </a:r>
            <a:r>
              <a:rPr lang="en-US" sz="2400" dirty="0" err="1" smtClean="0">
                <a:latin typeface="Cambria Math" pitchFamily="18" charset="0"/>
                <a:ea typeface="Cambria Math" pitchFamily="18" charset="0"/>
              </a:rPr>
              <a:t>dan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kelas</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sosial</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sebagai</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pembilahan</a:t>
            </a:r>
            <a:r>
              <a:rPr lang="en-US" sz="2400" dirty="0" smtClean="0">
                <a:latin typeface="Cambria Math" pitchFamily="18" charset="0"/>
                <a:ea typeface="Cambria Math" pitchFamily="18" charset="0"/>
              </a:rPr>
              <a:t> </a:t>
            </a:r>
            <a:r>
              <a:rPr lang="nn-NO" sz="2400" dirty="0" smtClean="0">
                <a:latin typeface="Cambria Math" pitchFamily="18" charset="0"/>
                <a:ea typeface="Cambria Math" pitchFamily="18" charset="0"/>
              </a:rPr>
              <a:t>utama, sementara Oddbjorn Knutsen (1998) </a:t>
            </a:r>
            <a:r>
              <a:rPr lang="en-US" sz="2400" dirty="0" err="1" smtClean="0">
                <a:latin typeface="Cambria Math" pitchFamily="18" charset="0"/>
                <a:ea typeface="Cambria Math" pitchFamily="18" charset="0"/>
              </a:rPr>
              <a:t>menekankan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kelas</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sosial</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sektor</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pekerjaan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dan</a:t>
            </a:r>
            <a:r>
              <a:rPr lang="en-US" sz="2400" dirty="0" smtClean="0">
                <a:latin typeface="Cambria Math" pitchFamily="18" charset="0"/>
                <a:ea typeface="Cambria Math" pitchFamily="18" charset="0"/>
              </a:rPr>
              <a:t> gender </a:t>
            </a:r>
            <a:r>
              <a:rPr lang="en-US" sz="2400" dirty="0" err="1" smtClean="0">
                <a:latin typeface="Cambria Math" pitchFamily="18" charset="0"/>
                <a:ea typeface="Cambria Math" pitchFamily="18" charset="0"/>
              </a:rPr>
              <a:t>sebagai</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pembilahan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politik</a:t>
            </a:r>
            <a:r>
              <a:rPr lang="en-US" sz="2400" dirty="0" smtClean="0">
                <a:latin typeface="Cambria Math" pitchFamily="18" charset="0"/>
                <a:ea typeface="Cambria Math" pitchFamily="18" charset="0"/>
              </a:rPr>
              <a:t>.</a:t>
            </a:r>
          </a:p>
          <a:p>
            <a:pPr marL="0" indent="0" algn="just">
              <a:buNone/>
            </a:pPr>
            <a:endParaRPr lang="en-US" sz="2400" dirty="0" smtClean="0">
              <a:latin typeface="Cambria Math" pitchFamily="18" charset="0"/>
              <a:ea typeface="Cambria Math" pitchFamily="18" charset="0"/>
            </a:endParaRPr>
          </a:p>
          <a:p>
            <a:pPr marL="0" indent="0" algn="just">
              <a:buNone/>
            </a:pPr>
            <a:r>
              <a:rPr lang="en-US" sz="2400" dirty="0" err="1" smtClean="0">
                <a:latin typeface="Cambria Math" pitchFamily="18" charset="0"/>
                <a:ea typeface="Cambria Math" pitchFamily="18" charset="0"/>
              </a:rPr>
              <a:t>Eksistensi</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kepartaian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bertalian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erat</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dengan</a:t>
            </a:r>
            <a:r>
              <a:rPr lang="en-US" sz="2400" dirty="0" smtClean="0">
                <a:latin typeface="Cambria Math" pitchFamily="18" charset="0"/>
                <a:ea typeface="Cambria Math" pitchFamily="18" charset="0"/>
              </a:rPr>
              <a:t> </a:t>
            </a:r>
            <a:r>
              <a:rPr lang="en-US" sz="2400" i="1" dirty="0" smtClean="0">
                <a:latin typeface="Cambria Math" pitchFamily="18" charset="0"/>
                <a:ea typeface="Cambria Math" pitchFamily="18" charset="0"/>
              </a:rPr>
              <a:t>social cleavage </a:t>
            </a:r>
            <a:r>
              <a:rPr lang="en-US" sz="2400" dirty="0" smtClean="0">
                <a:latin typeface="Cambria Math" pitchFamily="18" charset="0"/>
                <a:ea typeface="Cambria Math" pitchFamily="18" charset="0"/>
              </a:rPr>
              <a:t>yang </a:t>
            </a:r>
            <a:r>
              <a:rPr lang="en-US" sz="2400" dirty="0" err="1" smtClean="0">
                <a:latin typeface="Cambria Math" pitchFamily="18" charset="0"/>
                <a:ea typeface="Cambria Math" pitchFamily="18" charset="0"/>
              </a:rPr>
              <a:t>berlangsung</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pada</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masyarakat</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indonesia</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Ambardi</a:t>
            </a:r>
            <a:r>
              <a:rPr lang="en-US" sz="2400" dirty="0" smtClean="0">
                <a:latin typeface="Cambria Math" pitchFamily="18" charset="0"/>
                <a:ea typeface="Cambria Math" pitchFamily="18" charset="0"/>
              </a:rPr>
              <a:t>, 2009; </a:t>
            </a:r>
            <a:r>
              <a:rPr lang="en-US" sz="2400" dirty="0" err="1" smtClean="0">
                <a:latin typeface="Cambria Math" pitchFamily="18" charset="0"/>
                <a:ea typeface="Cambria Math" pitchFamily="18" charset="0"/>
              </a:rPr>
              <a:t>Nasikun</a:t>
            </a:r>
            <a:r>
              <a:rPr lang="en-US" sz="2400" dirty="0" smtClean="0">
                <a:latin typeface="Cambria Math" pitchFamily="18" charset="0"/>
                <a:ea typeface="Cambria Math" pitchFamily="18" charset="0"/>
              </a:rPr>
              <a:t> 2010).</a:t>
            </a:r>
          </a:p>
          <a:p>
            <a:pPr marL="1714500" indent="0" algn="just">
              <a:buNone/>
            </a:pPr>
            <a:r>
              <a:rPr lang="en-US" sz="2400" dirty="0" err="1" smtClean="0">
                <a:latin typeface="Cambria Math" pitchFamily="18" charset="0"/>
                <a:ea typeface="Cambria Math" pitchFamily="18" charset="0"/>
              </a:rPr>
              <a:t>Sebagai</a:t>
            </a:r>
            <a:r>
              <a:rPr lang="en-US" sz="2400" dirty="0" smtClean="0">
                <a:latin typeface="Cambria Math" pitchFamily="18" charset="0"/>
                <a:ea typeface="Cambria Math" pitchFamily="18" charset="0"/>
              </a:rPr>
              <a:t> basis </a:t>
            </a:r>
            <a:r>
              <a:rPr lang="en-US" sz="2400" dirty="0" err="1" smtClean="0">
                <a:latin typeface="Cambria Math" pitchFamily="18" charset="0"/>
                <a:ea typeface="Cambria Math" pitchFamily="18" charset="0"/>
              </a:rPr>
              <a:t>politik</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pembilahan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sosial</a:t>
            </a:r>
            <a:r>
              <a:rPr lang="en-US" sz="2400" dirty="0" smtClean="0">
                <a:latin typeface="Cambria Math" pitchFamily="18" charset="0"/>
                <a:ea typeface="Cambria Math" pitchFamily="18" charset="0"/>
              </a:rPr>
              <a:t> yang </a:t>
            </a:r>
            <a:r>
              <a:rPr lang="en-US" sz="2400" dirty="0" err="1" smtClean="0">
                <a:latin typeface="Cambria Math" pitchFamily="18" charset="0"/>
                <a:ea typeface="Cambria Math" pitchFamily="18" charset="0"/>
              </a:rPr>
              <a:t>ada</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di</a:t>
            </a:r>
            <a:r>
              <a:rPr lang="en-US" sz="2400" dirty="0" smtClean="0">
                <a:latin typeface="Cambria Math" pitchFamily="18" charset="0"/>
                <a:ea typeface="Cambria Math" pitchFamily="18" charset="0"/>
              </a:rPr>
              <a:t> Indonesia </a:t>
            </a:r>
            <a:r>
              <a:rPr lang="en-US" sz="2400" dirty="0" err="1" smtClean="0">
                <a:latin typeface="Cambria Math" pitchFamily="18" charset="0"/>
                <a:ea typeface="Cambria Math" pitchFamily="18" charset="0"/>
              </a:rPr>
              <a:t>bertransformasi</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ke</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dalam</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sistem</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kepartaian</a:t>
            </a:r>
            <a:endParaRPr lang="en-US" sz="2400" dirty="0" smtClean="0">
              <a:latin typeface="Cambria Math" pitchFamily="18" charset="0"/>
              <a:ea typeface="Cambria Math" pitchFamily="18" charset="0"/>
            </a:endParaRPr>
          </a:p>
          <a:p>
            <a:pPr marL="1714500" indent="0" algn="just">
              <a:buNone/>
            </a:pPr>
            <a:r>
              <a:rPr lang="en-US" sz="2400" dirty="0" err="1" smtClean="0">
                <a:latin typeface="Cambria Math" pitchFamily="18" charset="0"/>
                <a:ea typeface="Cambria Math" pitchFamily="18" charset="0"/>
              </a:rPr>
              <a:t>Sebagai</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Zona</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dukungan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partai</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Partai</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Politik</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di</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indonesia</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melakukan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mobilisasi</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isu-isu</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kampanye</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yg</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merepresentasikan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kepentingan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kolektiv</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dari</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pembilahan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sosial</a:t>
            </a:r>
            <a:endParaRPr lang="en-US" sz="2400" dirty="0" smtClean="0">
              <a:latin typeface="Cambria Math" pitchFamily="18" charset="0"/>
              <a:ea typeface="Cambria Math" pitchFamily="18" charset="0"/>
            </a:endParaRPr>
          </a:p>
          <a:p>
            <a:pPr marL="0" indent="0" algn="just">
              <a:buNone/>
            </a:pPr>
            <a:endParaRPr lang="en-US" sz="2400" dirty="0" smtClean="0">
              <a:latin typeface="Cambria Math" pitchFamily="18" charset="0"/>
              <a:ea typeface="Cambria Math" pitchFamily="18" charset="0"/>
            </a:endParaRPr>
          </a:p>
          <a:p>
            <a:pPr marL="0" indent="0" algn="just">
              <a:buNone/>
            </a:pPr>
            <a:r>
              <a:rPr lang="en-US" sz="2400" dirty="0" err="1" smtClean="0">
                <a:latin typeface="Cambria Math" pitchFamily="18" charset="0"/>
                <a:ea typeface="Cambria Math" pitchFamily="18" charset="0"/>
              </a:rPr>
              <a:t>Namun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tidak</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semua</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pembilahan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sosial</a:t>
            </a:r>
            <a:r>
              <a:rPr lang="en-US" sz="2400" dirty="0" smtClean="0">
                <a:latin typeface="Cambria Math" pitchFamily="18" charset="0"/>
                <a:ea typeface="Cambria Math" pitchFamily="18" charset="0"/>
              </a:rPr>
              <a:t> yang </a:t>
            </a:r>
            <a:r>
              <a:rPr lang="en-US" sz="2400" dirty="0" err="1" smtClean="0">
                <a:latin typeface="Cambria Math" pitchFamily="18" charset="0"/>
                <a:ea typeface="Cambria Math" pitchFamily="18" charset="0"/>
              </a:rPr>
              <a:t>ada</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di</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indonesia</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bertransformasi</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kedalam</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sistem</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kepartaian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dan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sebuah</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kepartaian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juga</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belum</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tentu</a:t>
            </a:r>
            <a:r>
              <a:rPr lang="en-US" sz="24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me-</a:t>
            </a:r>
            <a:r>
              <a:rPr lang="en-US" sz="2400" dirty="0" err="1" smtClean="0">
                <a:latin typeface="Cambria Math" pitchFamily="18" charset="0"/>
                <a:ea typeface="Cambria Math" pitchFamily="18" charset="0"/>
              </a:rPr>
              <a:t>representasikan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pembilahan</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sosial</a:t>
            </a:r>
            <a:r>
              <a:rPr lang="en-US" sz="2400" dirty="0" smtClean="0">
                <a:latin typeface="Cambria Math" pitchFamily="18" charset="0"/>
                <a:ea typeface="Cambria Math" pitchFamily="18" charset="0"/>
              </a:rPr>
              <a:t> yang </a:t>
            </a:r>
            <a:r>
              <a:rPr lang="en-US" sz="2400" dirty="0" err="1" smtClean="0">
                <a:latin typeface="Cambria Math" pitchFamily="18" charset="0"/>
                <a:ea typeface="Cambria Math" pitchFamily="18" charset="0"/>
              </a:rPr>
              <a:t>berkembang</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di</a:t>
            </a:r>
            <a:r>
              <a:rPr lang="en-US" sz="2400" dirty="0" smtClean="0">
                <a:latin typeface="Cambria Math" pitchFamily="18" charset="0"/>
                <a:ea typeface="Cambria Math" pitchFamily="18" charset="0"/>
              </a:rPr>
              <a:t> </a:t>
            </a:r>
            <a:r>
              <a:rPr lang="en-US" sz="2400" dirty="0" err="1" smtClean="0">
                <a:latin typeface="Cambria Math" pitchFamily="18" charset="0"/>
                <a:ea typeface="Cambria Math" pitchFamily="18" charset="0"/>
              </a:rPr>
              <a:t>masyarakat</a:t>
            </a:r>
            <a:r>
              <a:rPr lang="en-US" sz="2400" dirty="0" smtClean="0">
                <a:latin typeface="Cambria Math" pitchFamily="18" charset="0"/>
                <a:ea typeface="Cambria Math" pitchFamily="18" charset="0"/>
              </a:rPr>
              <a:t>.  </a:t>
            </a:r>
          </a:p>
          <a:p>
            <a:pPr marL="0" indent="0" algn="just">
              <a:buNone/>
            </a:pPr>
            <a:endParaRPr lang="en-US" sz="2400" dirty="0" smtClean="0">
              <a:latin typeface="Cambria Math" pitchFamily="18" charset="0"/>
              <a:ea typeface="Cambria Math" pitchFamily="18" charset="0"/>
            </a:endParaRPr>
          </a:p>
        </p:txBody>
      </p:sp>
      <p:sp>
        <p:nvSpPr>
          <p:cNvPr id="4" name="TextBox 3"/>
          <p:cNvSpPr txBox="1"/>
          <p:nvPr/>
        </p:nvSpPr>
        <p:spPr>
          <a:xfrm>
            <a:off x="685800" y="3962400"/>
            <a:ext cx="1219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t>Social Cleavage</a:t>
            </a:r>
            <a:endParaRPr lang="en-US" b="1" dirty="0"/>
          </a:p>
        </p:txBody>
      </p:sp>
      <p:cxnSp>
        <p:nvCxnSpPr>
          <p:cNvPr id="6" name="Straight Arrow Connector 5"/>
          <p:cNvCxnSpPr/>
          <p:nvPr/>
        </p:nvCxnSpPr>
        <p:spPr>
          <a:xfrm rot="5400000" flipH="1" flipV="1">
            <a:off x="1905000" y="3581400"/>
            <a:ext cx="457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05000" y="43434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310" y="381000"/>
            <a:ext cx="4724400" cy="792162"/>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en-US" sz="2400" dirty="0" err="1" smtClean="0">
                <a:solidFill>
                  <a:schemeClr val="bg1"/>
                </a:solidFill>
                <a:latin typeface="Brush Script MT" pitchFamily="66" charset="0"/>
              </a:rPr>
              <a:t>Genealogi</a:t>
            </a:r>
            <a:r>
              <a:rPr lang="en-US" sz="2400" dirty="0" smtClean="0">
                <a:solidFill>
                  <a:schemeClr val="bg1"/>
                </a:solidFill>
                <a:latin typeface="Brush Script MT" pitchFamily="66" charset="0"/>
              </a:rPr>
              <a:t> </a:t>
            </a:r>
            <a:r>
              <a:rPr lang="en-US" sz="2400" dirty="0" err="1" smtClean="0">
                <a:solidFill>
                  <a:schemeClr val="bg1"/>
                </a:solidFill>
                <a:latin typeface="Brush Script MT" pitchFamily="66" charset="0"/>
              </a:rPr>
              <a:t>Partai</a:t>
            </a:r>
            <a:r>
              <a:rPr lang="en-US" sz="2400" dirty="0" smtClean="0">
                <a:solidFill>
                  <a:schemeClr val="bg1"/>
                </a:solidFill>
                <a:latin typeface="Brush Script MT" pitchFamily="66" charset="0"/>
              </a:rPr>
              <a:t> </a:t>
            </a:r>
            <a:r>
              <a:rPr lang="en-US" sz="2400" dirty="0" err="1" smtClean="0">
                <a:solidFill>
                  <a:schemeClr val="bg1"/>
                </a:solidFill>
                <a:latin typeface="Brush Script MT" pitchFamily="66" charset="0"/>
              </a:rPr>
              <a:t>Persatuan</a:t>
            </a:r>
            <a:r>
              <a:rPr lang="en-US" sz="2400" dirty="0" smtClean="0">
                <a:solidFill>
                  <a:schemeClr val="bg1"/>
                </a:solidFill>
                <a:latin typeface="Brush Script MT" pitchFamily="66" charset="0"/>
              </a:rPr>
              <a:t> Pembangunan</a:t>
            </a:r>
            <a:endParaRPr lang="en-US" sz="2400" dirty="0">
              <a:solidFill>
                <a:schemeClr val="bg1"/>
              </a:solidFill>
              <a:latin typeface="Brush Script MT" pitchFamily="66" charset="0"/>
            </a:endParaRPr>
          </a:p>
        </p:txBody>
      </p:sp>
      <p:grpSp>
        <p:nvGrpSpPr>
          <p:cNvPr id="2050" name="Group 2"/>
          <p:cNvGrpSpPr>
            <a:grpSpLocks/>
          </p:cNvGrpSpPr>
          <p:nvPr/>
        </p:nvGrpSpPr>
        <p:grpSpPr bwMode="auto">
          <a:xfrm>
            <a:off x="762000" y="1599916"/>
            <a:ext cx="7848600" cy="4648484"/>
            <a:chOff x="1354" y="1855"/>
            <a:chExt cx="10017" cy="5021"/>
          </a:xfrm>
        </p:grpSpPr>
        <p:sp>
          <p:nvSpPr>
            <p:cNvPr id="2051" name="Text Box 3"/>
            <p:cNvSpPr txBox="1">
              <a:spLocks noChangeArrowheads="1"/>
            </p:cNvSpPr>
            <p:nvPr/>
          </p:nvSpPr>
          <p:spPr bwMode="auto">
            <a:xfrm>
              <a:off x="2781" y="5931"/>
              <a:ext cx="2617" cy="9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Calibri" pitchFamily="34" charset="0"/>
                  <a:cs typeface="Arial" pitchFamily="34" charset="0"/>
                </a:rPr>
                <a:t>Partai</a:t>
              </a:r>
              <a:r>
                <a:rPr kumimoji="0" lang="en-US" sz="1200" b="0" i="0" u="none" strike="noStrike" cap="none" normalizeH="0" baseline="0" dirty="0" smtClean="0">
                  <a:ln>
                    <a:noFill/>
                  </a:ln>
                  <a:solidFill>
                    <a:schemeClr val="tx1"/>
                  </a:solidFill>
                  <a:effectLst/>
                  <a:latin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Calibri" pitchFamily="34" charset="0"/>
                  <a:cs typeface="Arial" pitchFamily="34" charset="0"/>
                </a:rPr>
                <a:t>Bintang</a:t>
              </a:r>
              <a:r>
                <a:rPr kumimoji="0" lang="en-US" sz="1200" b="0" i="0" u="none" strike="noStrike" cap="none" normalizeH="0" baseline="0" dirty="0" smtClean="0">
                  <a:ln>
                    <a:noFill/>
                  </a:ln>
                  <a:solidFill>
                    <a:schemeClr val="tx1"/>
                  </a:solidFill>
                  <a:effectLst/>
                  <a:latin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Calibri" pitchFamily="34" charset="0"/>
                  <a:cs typeface="Arial" pitchFamily="34" charset="0"/>
                </a:rPr>
                <a:t>Reformasi</a:t>
              </a:r>
              <a:r>
                <a:rPr kumimoji="0" lang="en-US" sz="1200" b="0" i="0" u="none" strike="noStrike" cap="none" normalizeH="0" baseline="0" dirty="0" smtClean="0">
                  <a:ln>
                    <a:noFill/>
                  </a:ln>
                  <a:solidFill>
                    <a:schemeClr val="tx1"/>
                  </a:solidFill>
                  <a:effectLst/>
                  <a:latin typeface="Calibri" pitchFamily="34" charset="0"/>
                  <a:cs typeface="Arial" pitchFamily="34" charset="0"/>
                </a:rPr>
                <a:t> (PBR)*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09 April 2003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H. </a:t>
              </a:r>
              <a:r>
                <a:rPr kumimoji="0" lang="en-US" sz="1200" b="0" i="0" u="none" strike="noStrike" cap="none" normalizeH="0" baseline="0" dirty="0" err="1" smtClean="0">
                  <a:ln>
                    <a:noFill/>
                  </a:ln>
                  <a:solidFill>
                    <a:schemeClr val="tx1"/>
                  </a:solidFill>
                  <a:effectLst/>
                  <a:latin typeface="Calibri" pitchFamily="34" charset="0"/>
                  <a:cs typeface="Arial" pitchFamily="34" charset="0"/>
                </a:rPr>
                <a:t>Zainudin</a:t>
              </a:r>
              <a:r>
                <a:rPr kumimoji="0" lang="en-US" sz="1200" b="0" i="0" u="none" strike="noStrike" cap="none" normalizeH="0" baseline="0" dirty="0" smtClean="0">
                  <a:ln>
                    <a:noFill/>
                  </a:ln>
                  <a:solidFill>
                    <a:schemeClr val="tx1"/>
                  </a:solidFill>
                  <a:effectLst/>
                  <a:latin typeface="Calibri" pitchFamily="34" charset="0"/>
                  <a:cs typeface="Arial" pitchFamily="34" charset="0"/>
                </a:rPr>
                <a:t> MZ</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Text Box 4"/>
            <p:cNvSpPr txBox="1">
              <a:spLocks noChangeArrowheads="1"/>
            </p:cNvSpPr>
            <p:nvPr/>
          </p:nvSpPr>
          <p:spPr bwMode="auto">
            <a:xfrm>
              <a:off x="5886" y="4555"/>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Partai Persatuan Pembangunan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(PPP)* 05 Januari 1973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H. Hamzah HAZ</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053" name="Text Box 5"/>
            <p:cNvSpPr txBox="1">
              <a:spLocks noChangeArrowheads="1"/>
            </p:cNvSpPr>
            <p:nvPr/>
          </p:nvSpPr>
          <p:spPr bwMode="auto">
            <a:xfrm>
              <a:off x="2781" y="4555"/>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Partai Persatuan Pembangunan Reformasi (PPP Reformasi)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20 Januari 2002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H. Zainudin MZ</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2054" name="AutoShape 6"/>
            <p:cNvCxnSpPr>
              <a:cxnSpLocks noChangeShapeType="1"/>
            </p:cNvCxnSpPr>
            <p:nvPr/>
          </p:nvCxnSpPr>
          <p:spPr bwMode="auto">
            <a:xfrm>
              <a:off x="7166" y="3996"/>
              <a:ext cx="0" cy="388"/>
            </a:xfrm>
            <a:prstGeom prst="straightConnector1">
              <a:avLst/>
            </a:prstGeom>
            <a:noFill/>
            <a:ln w="9525">
              <a:solidFill>
                <a:srgbClr val="000000"/>
              </a:solidFill>
              <a:prstDash val="dash"/>
              <a:round/>
              <a:headEnd/>
              <a:tailEnd/>
            </a:ln>
          </p:spPr>
        </p:cxnSp>
        <p:cxnSp>
          <p:nvCxnSpPr>
            <p:cNvPr id="2055" name="AutoShape 7"/>
            <p:cNvCxnSpPr>
              <a:cxnSpLocks noChangeShapeType="1"/>
            </p:cNvCxnSpPr>
            <p:nvPr/>
          </p:nvCxnSpPr>
          <p:spPr bwMode="auto">
            <a:xfrm flipH="1">
              <a:off x="4076" y="4382"/>
              <a:ext cx="3080" cy="0"/>
            </a:xfrm>
            <a:prstGeom prst="straightConnector1">
              <a:avLst/>
            </a:prstGeom>
            <a:noFill/>
            <a:ln w="9525">
              <a:solidFill>
                <a:srgbClr val="000000"/>
              </a:solidFill>
              <a:prstDash val="dash"/>
              <a:round/>
              <a:headEnd/>
              <a:tailEnd/>
            </a:ln>
          </p:spPr>
        </p:cxnSp>
        <p:cxnSp>
          <p:nvCxnSpPr>
            <p:cNvPr id="2056" name="AutoShape 8"/>
            <p:cNvCxnSpPr>
              <a:cxnSpLocks noChangeShapeType="1"/>
            </p:cNvCxnSpPr>
            <p:nvPr/>
          </p:nvCxnSpPr>
          <p:spPr bwMode="auto">
            <a:xfrm flipH="1">
              <a:off x="4076" y="4382"/>
              <a:ext cx="6" cy="176"/>
            </a:xfrm>
            <a:prstGeom prst="straightConnector1">
              <a:avLst/>
            </a:prstGeom>
            <a:noFill/>
            <a:ln w="9525">
              <a:solidFill>
                <a:srgbClr val="000000"/>
              </a:solidFill>
              <a:prstDash val="dash"/>
              <a:round/>
              <a:headEnd/>
              <a:tailEnd type="triangle" w="med" len="med"/>
            </a:ln>
          </p:spPr>
        </p:cxnSp>
        <p:cxnSp>
          <p:nvCxnSpPr>
            <p:cNvPr id="2057" name="AutoShape 9"/>
            <p:cNvCxnSpPr>
              <a:cxnSpLocks noChangeShapeType="1"/>
            </p:cNvCxnSpPr>
            <p:nvPr/>
          </p:nvCxnSpPr>
          <p:spPr bwMode="auto">
            <a:xfrm>
              <a:off x="7493" y="4199"/>
              <a:ext cx="1" cy="314"/>
            </a:xfrm>
            <a:prstGeom prst="straightConnector1">
              <a:avLst/>
            </a:prstGeom>
            <a:noFill/>
            <a:ln w="22225">
              <a:solidFill>
                <a:srgbClr val="000000"/>
              </a:solidFill>
              <a:round/>
              <a:headEnd/>
              <a:tailEnd type="triangle" w="med" len="med"/>
            </a:ln>
          </p:spPr>
        </p:cxnSp>
        <p:cxnSp>
          <p:nvCxnSpPr>
            <p:cNvPr id="2058" name="AutoShape 10"/>
            <p:cNvCxnSpPr>
              <a:cxnSpLocks noChangeShapeType="1"/>
            </p:cNvCxnSpPr>
            <p:nvPr/>
          </p:nvCxnSpPr>
          <p:spPr bwMode="auto">
            <a:xfrm>
              <a:off x="7494" y="2791"/>
              <a:ext cx="0" cy="331"/>
            </a:xfrm>
            <a:prstGeom prst="straightConnector1">
              <a:avLst/>
            </a:prstGeom>
            <a:noFill/>
            <a:ln w="22225">
              <a:solidFill>
                <a:srgbClr val="000000"/>
              </a:solidFill>
              <a:round/>
              <a:headEnd/>
              <a:tailEnd type="triangle" w="med" len="med"/>
            </a:ln>
          </p:spPr>
        </p:cxnSp>
        <p:sp>
          <p:nvSpPr>
            <p:cNvPr id="2059" name="Text Box 11"/>
            <p:cNvSpPr txBox="1">
              <a:spLocks noChangeArrowheads="1"/>
            </p:cNvSpPr>
            <p:nvPr/>
          </p:nvSpPr>
          <p:spPr bwMode="auto">
            <a:xfrm>
              <a:off x="5886" y="3170"/>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Partai Persatuan Pembangunan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(PPP). 05 Januari 1973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H. Hamzah HAZ</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060" name="Text Box 12"/>
            <p:cNvSpPr txBox="1">
              <a:spLocks noChangeArrowheads="1"/>
            </p:cNvSpPr>
            <p:nvPr/>
          </p:nvSpPr>
          <p:spPr bwMode="auto">
            <a:xfrm>
              <a:off x="8753" y="3170"/>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Partai Persatuan (PP)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05 januari 1999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Jailani Naro</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2061" name="AutoShape 13"/>
            <p:cNvCxnSpPr>
              <a:cxnSpLocks noChangeShapeType="1"/>
            </p:cNvCxnSpPr>
            <p:nvPr/>
          </p:nvCxnSpPr>
          <p:spPr bwMode="auto">
            <a:xfrm>
              <a:off x="4081" y="5571"/>
              <a:ext cx="1" cy="314"/>
            </a:xfrm>
            <a:prstGeom prst="straightConnector1">
              <a:avLst/>
            </a:prstGeom>
            <a:noFill/>
            <a:ln w="22225">
              <a:solidFill>
                <a:srgbClr val="000000"/>
              </a:solidFill>
              <a:round/>
              <a:headEnd/>
              <a:tailEnd type="triangle" w="med" len="med"/>
            </a:ln>
          </p:spPr>
        </p:cxnSp>
        <p:sp>
          <p:nvSpPr>
            <p:cNvPr id="2062" name="Text Box 14"/>
            <p:cNvSpPr txBox="1">
              <a:spLocks noChangeArrowheads="1"/>
            </p:cNvSpPr>
            <p:nvPr/>
          </p:nvSpPr>
          <p:spPr bwMode="auto">
            <a:xfrm>
              <a:off x="1354" y="2311"/>
              <a:ext cx="1236" cy="55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Fusi Partai 1973</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063" name="Text Box 15"/>
            <p:cNvSpPr txBox="1">
              <a:spLocks noChangeArrowheads="1"/>
            </p:cNvSpPr>
            <p:nvPr/>
          </p:nvSpPr>
          <p:spPr bwMode="auto">
            <a:xfrm>
              <a:off x="1354" y="3718"/>
              <a:ext cx="1236" cy="5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Pra Pemilu 1999</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064" name="Text Box 16"/>
            <p:cNvSpPr txBox="1">
              <a:spLocks noChangeArrowheads="1"/>
            </p:cNvSpPr>
            <p:nvPr/>
          </p:nvSpPr>
          <p:spPr bwMode="auto">
            <a:xfrm>
              <a:off x="1355" y="4558"/>
              <a:ext cx="1154" cy="54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Pra Pemilu 2004</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2065" name="AutoShape 17"/>
            <p:cNvCxnSpPr>
              <a:cxnSpLocks noChangeShapeType="1"/>
            </p:cNvCxnSpPr>
            <p:nvPr/>
          </p:nvCxnSpPr>
          <p:spPr bwMode="auto">
            <a:xfrm>
              <a:off x="1354" y="2914"/>
              <a:ext cx="10016" cy="1"/>
            </a:xfrm>
            <a:prstGeom prst="straightConnector1">
              <a:avLst/>
            </a:prstGeom>
            <a:noFill/>
            <a:ln w="9525">
              <a:solidFill>
                <a:srgbClr val="000000"/>
              </a:solidFill>
              <a:prstDash val="sysDot"/>
              <a:round/>
              <a:headEnd/>
              <a:tailEnd/>
            </a:ln>
          </p:spPr>
        </p:cxnSp>
        <p:cxnSp>
          <p:nvCxnSpPr>
            <p:cNvPr id="2066" name="AutoShape 18"/>
            <p:cNvCxnSpPr>
              <a:cxnSpLocks noChangeShapeType="1"/>
            </p:cNvCxnSpPr>
            <p:nvPr/>
          </p:nvCxnSpPr>
          <p:spPr bwMode="auto">
            <a:xfrm>
              <a:off x="7829" y="2648"/>
              <a:ext cx="0" cy="388"/>
            </a:xfrm>
            <a:prstGeom prst="straightConnector1">
              <a:avLst/>
            </a:prstGeom>
            <a:noFill/>
            <a:ln w="9525">
              <a:solidFill>
                <a:srgbClr val="000000"/>
              </a:solidFill>
              <a:prstDash val="dash"/>
              <a:round/>
              <a:headEnd/>
              <a:tailEnd/>
            </a:ln>
          </p:spPr>
        </p:cxnSp>
        <p:cxnSp>
          <p:nvCxnSpPr>
            <p:cNvPr id="2067" name="AutoShape 19"/>
            <p:cNvCxnSpPr>
              <a:cxnSpLocks noChangeShapeType="1"/>
            </p:cNvCxnSpPr>
            <p:nvPr/>
          </p:nvCxnSpPr>
          <p:spPr bwMode="auto">
            <a:xfrm>
              <a:off x="7829" y="3020"/>
              <a:ext cx="2153" cy="0"/>
            </a:xfrm>
            <a:prstGeom prst="straightConnector1">
              <a:avLst/>
            </a:prstGeom>
            <a:noFill/>
            <a:ln w="9525">
              <a:solidFill>
                <a:srgbClr val="000000"/>
              </a:solidFill>
              <a:prstDash val="dash"/>
              <a:round/>
              <a:headEnd/>
              <a:tailEnd/>
            </a:ln>
          </p:spPr>
        </p:cxnSp>
        <p:cxnSp>
          <p:nvCxnSpPr>
            <p:cNvPr id="2068" name="AutoShape 20"/>
            <p:cNvCxnSpPr>
              <a:cxnSpLocks noChangeShapeType="1"/>
            </p:cNvCxnSpPr>
            <p:nvPr/>
          </p:nvCxnSpPr>
          <p:spPr bwMode="auto">
            <a:xfrm>
              <a:off x="9982" y="3020"/>
              <a:ext cx="0" cy="157"/>
            </a:xfrm>
            <a:prstGeom prst="straightConnector1">
              <a:avLst/>
            </a:prstGeom>
            <a:noFill/>
            <a:ln w="9525">
              <a:solidFill>
                <a:srgbClr val="000000"/>
              </a:solidFill>
              <a:prstDash val="dash"/>
              <a:round/>
              <a:headEnd/>
              <a:tailEnd type="triangle" w="med" len="med"/>
            </a:ln>
          </p:spPr>
        </p:cxnSp>
        <p:sp>
          <p:nvSpPr>
            <p:cNvPr id="2069" name="Text Box 21"/>
            <p:cNvSpPr txBox="1">
              <a:spLocks noChangeArrowheads="1"/>
            </p:cNvSpPr>
            <p:nvPr/>
          </p:nvSpPr>
          <p:spPr bwMode="auto">
            <a:xfrm>
              <a:off x="5886" y="1855"/>
              <a:ext cx="2617" cy="9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Calibri" pitchFamily="34" charset="0"/>
                  <a:cs typeface="Arial" pitchFamily="34" charset="0"/>
                </a:rPr>
                <a:t>Partai</a:t>
              </a:r>
              <a:r>
                <a:rPr kumimoji="0" lang="en-US" sz="1200" b="0" i="0" u="none" strike="noStrike" cap="none" normalizeH="0" baseline="0" dirty="0" smtClean="0">
                  <a:ln>
                    <a:noFill/>
                  </a:ln>
                  <a:solidFill>
                    <a:schemeClr val="tx1"/>
                  </a:solidFill>
                  <a:effectLst/>
                  <a:latin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Calibri" pitchFamily="34" charset="0"/>
                  <a:cs typeface="Arial" pitchFamily="34" charset="0"/>
                </a:rPr>
                <a:t>Persatuan</a:t>
              </a:r>
              <a:r>
                <a:rPr kumimoji="0" lang="en-US" sz="1200" b="0" i="0" u="none" strike="noStrike" cap="none" normalizeH="0" baseline="0" dirty="0" smtClean="0">
                  <a:ln>
                    <a:noFill/>
                  </a:ln>
                  <a:solidFill>
                    <a:schemeClr val="tx1"/>
                  </a:solidFill>
                  <a:effectLst/>
                  <a:latin typeface="Calibri" pitchFamily="34" charset="0"/>
                  <a:cs typeface="Arial" pitchFamily="34" charset="0"/>
                </a:rPr>
                <a:t> Pembangunan (PPP).  05 </a:t>
              </a:r>
              <a:r>
                <a:rPr kumimoji="0" lang="en-US" sz="1200" b="0" i="0" u="none" strike="noStrike" cap="none" normalizeH="0" baseline="0" dirty="0" err="1" smtClean="0">
                  <a:ln>
                    <a:noFill/>
                  </a:ln>
                  <a:solidFill>
                    <a:schemeClr val="tx1"/>
                  </a:solidFill>
                  <a:effectLst/>
                  <a:latin typeface="Calibri" pitchFamily="34" charset="0"/>
                  <a:cs typeface="Arial" pitchFamily="34" charset="0"/>
                </a:rPr>
                <a:t>Januari</a:t>
              </a:r>
              <a:r>
                <a:rPr kumimoji="0" lang="en-US" sz="1200" b="0" i="0" u="none" strike="noStrike" cap="none" normalizeH="0" baseline="0" dirty="0" smtClean="0">
                  <a:ln>
                    <a:noFill/>
                  </a:ln>
                  <a:solidFill>
                    <a:schemeClr val="tx1"/>
                  </a:solidFill>
                  <a:effectLst/>
                  <a:latin typeface="Calibri" pitchFamily="34" charset="0"/>
                  <a:cs typeface="Arial" pitchFamily="34" charset="0"/>
                </a:rPr>
                <a:t> 1973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HMS </a:t>
              </a:r>
              <a:r>
                <a:rPr kumimoji="0" lang="en-US" sz="1200" b="0" i="0" u="none" strike="noStrike" cap="none" normalizeH="0" baseline="0" dirty="0" err="1" smtClean="0">
                  <a:ln>
                    <a:noFill/>
                  </a:ln>
                  <a:solidFill>
                    <a:schemeClr val="tx1"/>
                  </a:solidFill>
                  <a:effectLst/>
                  <a:latin typeface="Calibri" pitchFamily="34" charset="0"/>
                  <a:cs typeface="Arial" pitchFamily="34" charset="0"/>
                </a:rPr>
                <a:t>Mintaredja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70" name="AutoShape 22"/>
            <p:cNvCxnSpPr>
              <a:cxnSpLocks noChangeShapeType="1"/>
            </p:cNvCxnSpPr>
            <p:nvPr/>
          </p:nvCxnSpPr>
          <p:spPr bwMode="auto">
            <a:xfrm>
              <a:off x="1355" y="4308"/>
              <a:ext cx="10016" cy="1"/>
            </a:xfrm>
            <a:prstGeom prst="straightConnector1">
              <a:avLst/>
            </a:prstGeom>
            <a:noFill/>
            <a:ln w="9525">
              <a:solidFill>
                <a:srgbClr val="000000"/>
              </a:solidFill>
              <a:prstDash val="sysDot"/>
              <a:round/>
              <a:headEnd/>
              <a:tailEnd/>
            </a:ln>
          </p:spPr>
        </p:cxnSp>
      </p:grpSp>
      <p:sp>
        <p:nvSpPr>
          <p:cNvPr id="25" name="Text Box 22"/>
          <p:cNvSpPr txBox="1">
            <a:spLocks noChangeArrowheads="1"/>
          </p:cNvSpPr>
          <p:nvPr/>
        </p:nvSpPr>
        <p:spPr bwMode="auto">
          <a:xfrm>
            <a:off x="6400800" y="6172200"/>
            <a:ext cx="25908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err="1" smtClean="0">
                <a:ln>
                  <a:noFill/>
                </a:ln>
                <a:solidFill>
                  <a:schemeClr val="tx1"/>
                </a:solidFill>
                <a:effectLst/>
                <a:latin typeface="Calibri" pitchFamily="34" charset="0"/>
                <a:cs typeface="Arial" pitchFamily="34" charset="0"/>
              </a:rPr>
              <a:t>Keterangan</a:t>
            </a:r>
            <a:r>
              <a:rPr kumimoji="0" lang="en-US" sz="1050" b="0" i="0" u="none" strike="noStrike" cap="none" normalizeH="0" baseline="0" dirty="0" smtClean="0">
                <a:ln>
                  <a:noFill/>
                </a:ln>
                <a:solidFill>
                  <a:schemeClr val="tx1"/>
                </a:solidFill>
                <a:effectLst/>
                <a:latin typeface="Calibri" pitchFamily="34" charset="0"/>
                <a:cs typeface="Arial" pitchFamily="34" charset="0"/>
              </a:rPr>
              <a:t> :  * </a:t>
            </a:r>
            <a:r>
              <a:rPr kumimoji="0" lang="en-US" sz="1050" b="0" i="0" u="none" strike="noStrike" cap="none" normalizeH="0" baseline="0" dirty="0" err="1" smtClean="0">
                <a:ln>
                  <a:noFill/>
                </a:ln>
                <a:solidFill>
                  <a:schemeClr val="tx1"/>
                </a:solidFill>
                <a:effectLst/>
                <a:latin typeface="Calibri" pitchFamily="34" charset="0"/>
                <a:cs typeface="Arial" pitchFamily="34" charset="0"/>
              </a:rPr>
              <a:t>Partai</a:t>
            </a:r>
            <a:r>
              <a:rPr kumimoji="0" lang="en-US" sz="1050" b="0" i="0" u="none" strike="noStrike" cap="none" normalizeH="0" baseline="0" dirty="0" smtClean="0">
                <a:ln>
                  <a:noFill/>
                </a:ln>
                <a:solidFill>
                  <a:schemeClr val="tx1"/>
                </a:solidFill>
                <a:effectLst/>
                <a:latin typeface="Calibri" pitchFamily="34" charset="0"/>
                <a:cs typeface="Arial" pitchFamily="34" charset="0"/>
              </a:rPr>
              <a:t> </a:t>
            </a:r>
            <a:r>
              <a:rPr kumimoji="0" lang="en-US" sz="1050" b="0" i="0" u="none" strike="noStrike" cap="none" normalizeH="0" baseline="0" dirty="0" err="1" smtClean="0">
                <a:ln>
                  <a:noFill/>
                </a:ln>
                <a:solidFill>
                  <a:schemeClr val="tx1"/>
                </a:solidFill>
                <a:effectLst/>
                <a:latin typeface="Calibri" pitchFamily="34" charset="0"/>
                <a:cs typeface="Arial" pitchFamily="34" charset="0"/>
              </a:rPr>
              <a:t>Peserta</a:t>
            </a:r>
            <a:r>
              <a:rPr kumimoji="0" lang="en-US" sz="1050" b="0" i="0" u="none" strike="noStrike" cap="none" normalizeH="0" baseline="0" dirty="0" smtClean="0">
                <a:ln>
                  <a:noFill/>
                </a:ln>
                <a:solidFill>
                  <a:schemeClr val="tx1"/>
                </a:solidFill>
                <a:effectLst/>
                <a:latin typeface="Calibri" pitchFamily="34" charset="0"/>
                <a:cs typeface="Arial" pitchFamily="34" charset="0"/>
              </a:rPr>
              <a:t> </a:t>
            </a:r>
            <a:r>
              <a:rPr kumimoji="0" lang="en-US" sz="1050" b="0" i="0" u="none" strike="noStrike" cap="none" normalizeH="0" baseline="0" dirty="0" err="1" smtClean="0">
                <a:ln>
                  <a:noFill/>
                </a:ln>
                <a:solidFill>
                  <a:schemeClr val="tx1"/>
                </a:solidFill>
                <a:effectLst/>
                <a:latin typeface="Calibri" pitchFamily="34" charset="0"/>
                <a:cs typeface="Arial" pitchFamily="34" charset="0"/>
              </a:rPr>
              <a:t>Pemilu</a:t>
            </a:r>
            <a:r>
              <a:rPr kumimoji="0" lang="en-US" sz="1050" b="0" i="0" u="none" strike="noStrike" cap="none" normalizeH="0" baseline="0" dirty="0" smtClean="0">
                <a:ln>
                  <a:noFill/>
                </a:ln>
                <a:solidFill>
                  <a:schemeClr val="tx1"/>
                </a:solidFill>
                <a:effectLst/>
                <a:latin typeface="Calibri" pitchFamily="34" charset="0"/>
                <a:cs typeface="Arial" pitchFamily="34" charset="0"/>
              </a:rPr>
              <a:t> 2004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err="1" smtClean="0">
                <a:ln>
                  <a:noFill/>
                </a:ln>
                <a:solidFill>
                  <a:schemeClr val="tx1"/>
                </a:solidFill>
                <a:effectLst/>
                <a:latin typeface="Calibri" pitchFamily="34" charset="0"/>
                <a:cs typeface="Arial" pitchFamily="34" charset="0"/>
              </a:rPr>
              <a:t>Sumber</a:t>
            </a:r>
            <a:r>
              <a:rPr kumimoji="0" lang="en-US" sz="1050" b="0" i="0" u="none" strike="noStrike" cap="none" normalizeH="0" baseline="0" dirty="0" smtClean="0">
                <a:ln>
                  <a:noFill/>
                </a:ln>
                <a:solidFill>
                  <a:schemeClr val="tx1"/>
                </a:solidFill>
                <a:effectLst/>
                <a:latin typeface="Calibri" pitchFamily="34" charset="0"/>
                <a:cs typeface="Arial" pitchFamily="34" charset="0"/>
              </a:rPr>
              <a:t> : </a:t>
            </a:r>
            <a:r>
              <a:rPr kumimoji="0" lang="en-US" sz="1050" b="0" i="0" u="none" strike="noStrike" cap="none" normalizeH="0" baseline="0" dirty="0" err="1" smtClean="0">
                <a:ln>
                  <a:noFill/>
                </a:ln>
                <a:solidFill>
                  <a:schemeClr val="tx1"/>
                </a:solidFill>
                <a:effectLst/>
                <a:latin typeface="Calibri" pitchFamily="34" charset="0"/>
                <a:cs typeface="Arial" pitchFamily="34" charset="0"/>
              </a:rPr>
              <a:t>Litbang</a:t>
            </a:r>
            <a:r>
              <a:rPr kumimoji="0" lang="en-US" sz="1050" b="0" i="0" u="none" strike="noStrike" cap="none" normalizeH="0" baseline="0" dirty="0" smtClean="0">
                <a:ln>
                  <a:noFill/>
                </a:ln>
                <a:solidFill>
                  <a:schemeClr val="tx1"/>
                </a:solidFill>
                <a:effectLst/>
                <a:latin typeface="Calibri" pitchFamily="34" charset="0"/>
                <a:cs typeface="Arial" pitchFamily="34" charset="0"/>
              </a:rPr>
              <a:t> </a:t>
            </a:r>
            <a:r>
              <a:rPr kumimoji="0" lang="en-US" sz="1050" b="0" i="0" u="none" strike="noStrike" cap="none" normalizeH="0" baseline="0" dirty="0" err="1" smtClean="0">
                <a:ln>
                  <a:noFill/>
                </a:ln>
                <a:solidFill>
                  <a:schemeClr val="tx1"/>
                </a:solidFill>
                <a:effectLst/>
                <a:latin typeface="Calibri" pitchFamily="34" charset="0"/>
                <a:cs typeface="Arial" pitchFamily="34" charset="0"/>
              </a:rPr>
              <a:t>Kompas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 name="Picture 25" descr="images.jpg"/>
          <p:cNvPicPr>
            <a:picLocks noChangeAspect="1"/>
          </p:cNvPicPr>
          <p:nvPr/>
        </p:nvPicPr>
        <p:blipFill>
          <a:blip r:embed="rId2"/>
          <a:stretch>
            <a:fillRect/>
          </a:stretch>
        </p:blipFill>
        <p:spPr>
          <a:xfrm>
            <a:off x="1094510" y="228600"/>
            <a:ext cx="1039090" cy="1039090"/>
          </a:xfrm>
          <a:prstGeom prst="rect">
            <a:avLst/>
          </a:prstGeom>
        </p:spPr>
      </p:pic>
      <p:pic>
        <p:nvPicPr>
          <p:cNvPr id="27" name="Picture 26" descr="images.jpg"/>
          <p:cNvPicPr>
            <a:picLocks noChangeAspect="1"/>
          </p:cNvPicPr>
          <p:nvPr/>
        </p:nvPicPr>
        <p:blipFill>
          <a:blip r:embed="rId2"/>
          <a:stretch>
            <a:fillRect/>
          </a:stretch>
        </p:blipFill>
        <p:spPr>
          <a:xfrm>
            <a:off x="6885710" y="228600"/>
            <a:ext cx="1039090" cy="103909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152400"/>
            <a:ext cx="4572000" cy="106680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2600" dirty="0" err="1" smtClean="0">
                <a:solidFill>
                  <a:schemeClr val="tx1"/>
                </a:solidFill>
                <a:latin typeface="Brush Script MT" pitchFamily="66" charset="0"/>
              </a:rPr>
              <a:t>Genealogi</a:t>
            </a:r>
            <a:r>
              <a:rPr lang="en-US" sz="2600" dirty="0" smtClean="0">
                <a:solidFill>
                  <a:schemeClr val="tx1"/>
                </a:solidFill>
                <a:latin typeface="Brush Script MT" pitchFamily="66" charset="0"/>
              </a:rPr>
              <a:t> </a:t>
            </a:r>
            <a:r>
              <a:rPr lang="en-US" sz="2600" dirty="0" err="1" smtClean="0">
                <a:solidFill>
                  <a:schemeClr val="tx1"/>
                </a:solidFill>
                <a:latin typeface="Brush Script MT" pitchFamily="66" charset="0"/>
              </a:rPr>
              <a:t>Partai</a:t>
            </a:r>
            <a:r>
              <a:rPr lang="en-US" sz="2600" dirty="0" smtClean="0">
                <a:solidFill>
                  <a:schemeClr val="tx1"/>
                </a:solidFill>
                <a:latin typeface="Brush Script MT" pitchFamily="66" charset="0"/>
              </a:rPr>
              <a:t> </a:t>
            </a:r>
            <a:r>
              <a:rPr lang="en-US" sz="2600" dirty="0" err="1" smtClean="0">
                <a:solidFill>
                  <a:schemeClr val="tx1"/>
                </a:solidFill>
                <a:latin typeface="Brush Script MT" pitchFamily="66" charset="0"/>
              </a:rPr>
              <a:t>Demokrasi</a:t>
            </a:r>
            <a:r>
              <a:rPr lang="en-US" sz="2600" dirty="0" smtClean="0">
                <a:solidFill>
                  <a:schemeClr val="tx1"/>
                </a:solidFill>
                <a:latin typeface="Brush Script MT" pitchFamily="66" charset="0"/>
              </a:rPr>
              <a:t> Indonesia</a:t>
            </a:r>
            <a:endParaRPr lang="en-US" sz="2600" dirty="0">
              <a:solidFill>
                <a:schemeClr val="tx1"/>
              </a:solidFill>
              <a:latin typeface="Brush Script MT" pitchFamily="66" charset="0"/>
            </a:endParaRPr>
          </a:p>
        </p:txBody>
      </p:sp>
      <p:grpSp>
        <p:nvGrpSpPr>
          <p:cNvPr id="3074" name="Group 2"/>
          <p:cNvGrpSpPr>
            <a:grpSpLocks/>
          </p:cNvGrpSpPr>
          <p:nvPr/>
        </p:nvGrpSpPr>
        <p:grpSpPr bwMode="auto">
          <a:xfrm>
            <a:off x="533400" y="1581150"/>
            <a:ext cx="7772400" cy="4819650"/>
            <a:chOff x="1594" y="2604"/>
            <a:chExt cx="10069" cy="6387"/>
          </a:xfrm>
        </p:grpSpPr>
        <p:sp>
          <p:nvSpPr>
            <p:cNvPr id="3075" name="Text Box 3"/>
            <p:cNvSpPr txBox="1">
              <a:spLocks noChangeArrowheads="1"/>
            </p:cNvSpPr>
            <p:nvPr/>
          </p:nvSpPr>
          <p:spPr bwMode="auto">
            <a:xfrm>
              <a:off x="6126" y="5304"/>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j-lt"/>
                  <a:cs typeface="Arial" pitchFamily="34" charset="0"/>
                </a:rPr>
                <a:t>Partai</a:t>
              </a:r>
              <a:r>
                <a:rPr kumimoji="0" lang="en-US" sz="1200" b="0" i="0" u="none" strike="noStrike" cap="none" normalizeH="0" baseline="0" dirty="0" smtClean="0">
                  <a:ln>
                    <a:noFill/>
                  </a:ln>
                  <a:solidFill>
                    <a:schemeClr val="tx1"/>
                  </a:solidFill>
                  <a:effectLst/>
                  <a:latin typeface="+mj-lt"/>
                  <a:cs typeface="Arial" pitchFamily="34" charset="0"/>
                </a:rPr>
                <a:t> </a:t>
              </a:r>
              <a:r>
                <a:rPr kumimoji="0" lang="en-US" sz="1200" b="0" i="0" u="none" strike="noStrike" cap="none" normalizeH="0" baseline="0" dirty="0" err="1" smtClean="0">
                  <a:ln>
                    <a:noFill/>
                  </a:ln>
                  <a:solidFill>
                    <a:schemeClr val="tx1"/>
                  </a:solidFill>
                  <a:effectLst/>
                  <a:latin typeface="+mj-lt"/>
                  <a:cs typeface="Arial" pitchFamily="34" charset="0"/>
                </a:rPr>
                <a:t>Demokrasi</a:t>
              </a:r>
              <a:r>
                <a:rPr kumimoji="0" lang="en-US" sz="1200" b="0" i="0" u="none" strike="noStrike" cap="none" normalizeH="0" baseline="0" dirty="0" smtClean="0">
                  <a:ln>
                    <a:noFill/>
                  </a:ln>
                  <a:solidFill>
                    <a:schemeClr val="tx1"/>
                  </a:solidFill>
                  <a:effectLst/>
                  <a:latin typeface="+mj-lt"/>
                  <a:cs typeface="Arial" pitchFamily="34" charset="0"/>
                </a:rPr>
                <a:t> Indonesia </a:t>
              </a:r>
              <a:r>
                <a:rPr kumimoji="0" lang="en-US" sz="1200" b="0" i="0" u="none" strike="noStrike" cap="none" normalizeH="0" baseline="0" dirty="0" err="1" smtClean="0">
                  <a:ln>
                    <a:noFill/>
                  </a:ln>
                  <a:solidFill>
                    <a:schemeClr val="tx1"/>
                  </a:solidFill>
                  <a:effectLst/>
                  <a:latin typeface="+mj-lt"/>
                  <a:cs typeface="Arial" pitchFamily="34" charset="0"/>
                </a:rPr>
                <a:t>Perjuangan</a:t>
              </a:r>
              <a:r>
                <a:rPr kumimoji="0" lang="en-US" sz="1200" b="0" i="0" u="none" strike="noStrike" cap="none" normalizeH="0" baseline="0" dirty="0" smtClean="0">
                  <a:ln>
                    <a:noFill/>
                  </a:ln>
                  <a:solidFill>
                    <a:schemeClr val="tx1"/>
                  </a:solidFill>
                  <a:effectLst/>
                  <a:latin typeface="+mj-lt"/>
                  <a:cs typeface="Arial" pitchFamily="34" charset="0"/>
                </a:rPr>
                <a:t>* (PDI.P)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14 </a:t>
              </a:r>
              <a:r>
                <a:rPr kumimoji="0" lang="en-US" sz="1200" b="0" i="0" u="none" strike="noStrike" cap="none" normalizeH="0" baseline="0" dirty="0" err="1" smtClean="0">
                  <a:ln>
                    <a:noFill/>
                  </a:ln>
                  <a:solidFill>
                    <a:schemeClr val="tx1"/>
                  </a:solidFill>
                  <a:effectLst/>
                  <a:latin typeface="+mj-lt"/>
                  <a:cs typeface="Arial" pitchFamily="34" charset="0"/>
                </a:rPr>
                <a:t>Februari</a:t>
              </a:r>
              <a:r>
                <a:rPr kumimoji="0" lang="en-US" sz="1200" b="0" i="0" u="none" strike="noStrike" cap="none" normalizeH="0" baseline="0" dirty="0" smtClean="0">
                  <a:ln>
                    <a:noFill/>
                  </a:ln>
                  <a:solidFill>
                    <a:schemeClr val="tx1"/>
                  </a:solidFill>
                  <a:effectLst/>
                  <a:latin typeface="+mj-lt"/>
                  <a:cs typeface="Arial" pitchFamily="34" charset="0"/>
                </a:rPr>
                <a:t> 1999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Megawati </a:t>
              </a:r>
              <a:r>
                <a:rPr kumimoji="0" lang="en-US" sz="1200" b="0" i="0" u="none" strike="noStrike" cap="none" normalizeH="0" baseline="0" dirty="0" err="1" smtClean="0">
                  <a:ln>
                    <a:noFill/>
                  </a:ln>
                  <a:solidFill>
                    <a:schemeClr val="tx1"/>
                  </a:solidFill>
                  <a:effectLst/>
                  <a:latin typeface="+mj-lt"/>
                  <a:cs typeface="Arial" pitchFamily="34" charset="0"/>
                </a:rPr>
                <a:t>Soekarno</a:t>
              </a:r>
              <a:r>
                <a:rPr kumimoji="0" lang="en-US" sz="1200" b="0" i="0" u="none" strike="noStrike" cap="none" normalizeH="0" baseline="0" dirty="0" smtClean="0">
                  <a:ln>
                    <a:noFill/>
                  </a:ln>
                  <a:solidFill>
                    <a:schemeClr val="tx1"/>
                  </a:solidFill>
                  <a:effectLst/>
                  <a:latin typeface="+mj-lt"/>
                  <a:cs typeface="Arial" pitchFamily="34" charset="0"/>
                </a:rPr>
                <a:t> </a:t>
              </a:r>
              <a:r>
                <a:rPr kumimoji="0" lang="en-US" sz="1200" b="0" i="0" u="none" strike="noStrike" cap="none" normalizeH="0" baseline="0" dirty="0" err="1" smtClean="0">
                  <a:ln>
                    <a:noFill/>
                  </a:ln>
                  <a:solidFill>
                    <a:schemeClr val="tx1"/>
                  </a:solidFill>
                  <a:effectLst/>
                  <a:latin typeface="+mj-lt"/>
                  <a:cs typeface="Arial" pitchFamily="34" charset="0"/>
                </a:rPr>
                <a:t>Puteri</a:t>
              </a:r>
              <a:endParaRPr kumimoji="0" lang="en-US" sz="1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j-lt"/>
                <a:cs typeface="Arial" pitchFamily="34" charset="0"/>
              </a:endParaRPr>
            </a:p>
          </p:txBody>
        </p:sp>
        <p:sp>
          <p:nvSpPr>
            <p:cNvPr id="3076" name="Text Box 4"/>
            <p:cNvSpPr txBox="1">
              <a:spLocks noChangeArrowheads="1"/>
            </p:cNvSpPr>
            <p:nvPr/>
          </p:nvSpPr>
          <p:spPr bwMode="auto">
            <a:xfrm>
              <a:off x="3021" y="5304"/>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Partai Penegak Demokrasi Indonesia* (Partai PDI)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20 Mei 2003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Dimmy Haryanto</a:t>
              </a:r>
            </a:p>
          </p:txBody>
        </p:sp>
        <p:cxnSp>
          <p:nvCxnSpPr>
            <p:cNvPr id="3077" name="AutoShape 5"/>
            <p:cNvCxnSpPr>
              <a:cxnSpLocks noChangeShapeType="1"/>
            </p:cNvCxnSpPr>
            <p:nvPr/>
          </p:nvCxnSpPr>
          <p:spPr bwMode="auto">
            <a:xfrm>
              <a:off x="7406" y="4739"/>
              <a:ext cx="0" cy="388"/>
            </a:xfrm>
            <a:prstGeom prst="straightConnector1">
              <a:avLst/>
            </a:prstGeom>
            <a:noFill/>
            <a:ln w="9525">
              <a:solidFill>
                <a:srgbClr val="000000"/>
              </a:solidFill>
              <a:prstDash val="dash"/>
              <a:round/>
              <a:headEnd/>
              <a:tailEnd/>
            </a:ln>
          </p:spPr>
        </p:cxnSp>
        <p:cxnSp>
          <p:nvCxnSpPr>
            <p:cNvPr id="3078" name="AutoShape 6"/>
            <p:cNvCxnSpPr>
              <a:cxnSpLocks noChangeShapeType="1"/>
            </p:cNvCxnSpPr>
            <p:nvPr/>
          </p:nvCxnSpPr>
          <p:spPr bwMode="auto">
            <a:xfrm flipH="1">
              <a:off x="5851" y="5133"/>
              <a:ext cx="1555" cy="1"/>
            </a:xfrm>
            <a:prstGeom prst="straightConnector1">
              <a:avLst/>
            </a:prstGeom>
            <a:noFill/>
            <a:ln w="9525">
              <a:solidFill>
                <a:srgbClr val="000000"/>
              </a:solidFill>
              <a:prstDash val="dash"/>
              <a:round/>
              <a:headEnd/>
              <a:tailEnd/>
            </a:ln>
          </p:spPr>
        </p:cxnSp>
        <p:cxnSp>
          <p:nvCxnSpPr>
            <p:cNvPr id="3079" name="AutoShape 7"/>
            <p:cNvCxnSpPr>
              <a:cxnSpLocks noChangeShapeType="1"/>
            </p:cNvCxnSpPr>
            <p:nvPr/>
          </p:nvCxnSpPr>
          <p:spPr bwMode="auto">
            <a:xfrm>
              <a:off x="5851" y="5155"/>
              <a:ext cx="1" cy="1436"/>
            </a:xfrm>
            <a:prstGeom prst="straightConnector1">
              <a:avLst/>
            </a:prstGeom>
            <a:noFill/>
            <a:ln w="9525">
              <a:solidFill>
                <a:srgbClr val="000000"/>
              </a:solidFill>
              <a:prstDash val="dash"/>
              <a:round/>
              <a:headEnd/>
              <a:tailEnd type="triangle" w="med" len="med"/>
            </a:ln>
          </p:spPr>
        </p:cxnSp>
        <p:grpSp>
          <p:nvGrpSpPr>
            <p:cNvPr id="3080" name="Group 8"/>
            <p:cNvGrpSpPr>
              <a:grpSpLocks/>
            </p:cNvGrpSpPr>
            <p:nvPr/>
          </p:nvGrpSpPr>
          <p:grpSpPr bwMode="auto">
            <a:xfrm>
              <a:off x="8069" y="3253"/>
              <a:ext cx="2153" cy="664"/>
              <a:chOff x="7365" y="2264"/>
              <a:chExt cx="2153" cy="664"/>
            </a:xfrm>
          </p:grpSpPr>
          <p:grpSp>
            <p:nvGrpSpPr>
              <p:cNvPr id="3081" name="Group 9"/>
              <p:cNvGrpSpPr>
                <a:grpSpLocks/>
              </p:cNvGrpSpPr>
              <p:nvPr/>
            </p:nvGrpSpPr>
            <p:grpSpPr bwMode="auto">
              <a:xfrm flipH="1">
                <a:off x="7365" y="2654"/>
                <a:ext cx="2153" cy="274"/>
                <a:chOff x="3470" y="912"/>
                <a:chExt cx="3080" cy="274"/>
              </a:xfrm>
            </p:grpSpPr>
            <p:cxnSp>
              <p:nvCxnSpPr>
                <p:cNvPr id="3082" name="AutoShape 10"/>
                <p:cNvCxnSpPr>
                  <a:cxnSpLocks noChangeShapeType="1"/>
                </p:cNvCxnSpPr>
                <p:nvPr/>
              </p:nvCxnSpPr>
              <p:spPr bwMode="auto">
                <a:xfrm flipH="1">
                  <a:off x="3470" y="912"/>
                  <a:ext cx="3080" cy="0"/>
                </a:xfrm>
                <a:prstGeom prst="straightConnector1">
                  <a:avLst/>
                </a:prstGeom>
                <a:noFill/>
                <a:ln w="9525">
                  <a:solidFill>
                    <a:srgbClr val="000000"/>
                  </a:solidFill>
                  <a:prstDash val="dash"/>
                  <a:round/>
                  <a:headEnd/>
                  <a:tailEnd/>
                </a:ln>
              </p:spPr>
            </p:cxnSp>
            <p:cxnSp>
              <p:nvCxnSpPr>
                <p:cNvPr id="3083" name="AutoShape 11"/>
                <p:cNvCxnSpPr>
                  <a:cxnSpLocks noChangeShapeType="1"/>
                </p:cNvCxnSpPr>
                <p:nvPr/>
              </p:nvCxnSpPr>
              <p:spPr bwMode="auto">
                <a:xfrm>
                  <a:off x="3470" y="912"/>
                  <a:ext cx="0" cy="274"/>
                </a:xfrm>
                <a:prstGeom prst="straightConnector1">
                  <a:avLst/>
                </a:prstGeom>
                <a:noFill/>
                <a:ln w="9525">
                  <a:solidFill>
                    <a:srgbClr val="000000"/>
                  </a:solidFill>
                  <a:prstDash val="dash"/>
                  <a:round/>
                  <a:headEnd/>
                  <a:tailEnd type="triangle" w="med" len="med"/>
                </a:ln>
              </p:spPr>
            </p:cxnSp>
          </p:grpSp>
          <p:cxnSp>
            <p:nvCxnSpPr>
              <p:cNvPr id="3084" name="AutoShape 12"/>
              <p:cNvCxnSpPr>
                <a:cxnSpLocks noChangeShapeType="1"/>
              </p:cNvCxnSpPr>
              <p:nvPr/>
            </p:nvCxnSpPr>
            <p:spPr bwMode="auto">
              <a:xfrm>
                <a:off x="7365" y="2264"/>
                <a:ext cx="0" cy="388"/>
              </a:xfrm>
              <a:prstGeom prst="straightConnector1">
                <a:avLst/>
              </a:prstGeom>
              <a:noFill/>
              <a:ln w="9525">
                <a:solidFill>
                  <a:srgbClr val="000000"/>
                </a:solidFill>
                <a:prstDash val="dash"/>
                <a:round/>
                <a:headEnd/>
                <a:tailEnd/>
              </a:ln>
            </p:spPr>
          </p:cxnSp>
        </p:grpSp>
        <p:cxnSp>
          <p:nvCxnSpPr>
            <p:cNvPr id="3085" name="AutoShape 13"/>
            <p:cNvCxnSpPr>
              <a:cxnSpLocks noChangeShapeType="1"/>
            </p:cNvCxnSpPr>
            <p:nvPr/>
          </p:nvCxnSpPr>
          <p:spPr bwMode="auto">
            <a:xfrm>
              <a:off x="7631" y="6320"/>
              <a:ext cx="1" cy="314"/>
            </a:xfrm>
            <a:prstGeom prst="straightConnector1">
              <a:avLst/>
            </a:prstGeom>
            <a:noFill/>
            <a:ln w="22225">
              <a:solidFill>
                <a:srgbClr val="000000"/>
              </a:solidFill>
              <a:round/>
              <a:headEnd/>
              <a:tailEnd type="triangle" w="med" len="med"/>
            </a:ln>
          </p:spPr>
        </p:cxnSp>
        <p:cxnSp>
          <p:nvCxnSpPr>
            <p:cNvPr id="3086" name="AutoShape 14"/>
            <p:cNvCxnSpPr>
              <a:cxnSpLocks noChangeShapeType="1"/>
            </p:cNvCxnSpPr>
            <p:nvPr/>
          </p:nvCxnSpPr>
          <p:spPr bwMode="auto">
            <a:xfrm>
              <a:off x="7630" y="3541"/>
              <a:ext cx="0" cy="331"/>
            </a:xfrm>
            <a:prstGeom prst="straightConnector1">
              <a:avLst/>
            </a:prstGeom>
            <a:noFill/>
            <a:ln w="22225">
              <a:solidFill>
                <a:srgbClr val="000000"/>
              </a:solidFill>
              <a:round/>
              <a:headEnd/>
              <a:tailEnd type="triangle" w="med" len="med"/>
            </a:ln>
          </p:spPr>
        </p:cxnSp>
        <p:sp>
          <p:nvSpPr>
            <p:cNvPr id="3087" name="Text Box 15"/>
            <p:cNvSpPr txBox="1">
              <a:spLocks noChangeArrowheads="1"/>
            </p:cNvSpPr>
            <p:nvPr/>
          </p:nvSpPr>
          <p:spPr bwMode="auto">
            <a:xfrm>
              <a:off x="8993" y="3919"/>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Partai Nasional Demokrat (PND)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12 Juni 1998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Edwin H. Soekawati</a:t>
              </a:r>
            </a:p>
          </p:txBody>
        </p:sp>
        <p:sp>
          <p:nvSpPr>
            <p:cNvPr id="3088" name="Text Box 16"/>
            <p:cNvSpPr txBox="1">
              <a:spLocks noChangeArrowheads="1"/>
            </p:cNvSpPr>
            <p:nvPr/>
          </p:nvSpPr>
          <p:spPr bwMode="auto">
            <a:xfrm>
              <a:off x="1594" y="2991"/>
              <a:ext cx="1236" cy="6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err="1" smtClean="0">
                  <a:ln>
                    <a:noFill/>
                  </a:ln>
                  <a:solidFill>
                    <a:schemeClr val="tx1"/>
                  </a:solidFill>
                  <a:effectLst/>
                  <a:latin typeface="+mj-lt"/>
                  <a:cs typeface="Arial" pitchFamily="34" charset="0"/>
                </a:rPr>
                <a:t>Fusi</a:t>
              </a:r>
              <a:r>
                <a:rPr kumimoji="0" lang="en-US" sz="1200" b="0" i="0" u="none" strike="noStrike" cap="none" normalizeH="0" baseline="0" dirty="0" smtClean="0">
                  <a:ln>
                    <a:noFill/>
                  </a:ln>
                  <a:solidFill>
                    <a:schemeClr val="tx1"/>
                  </a:solidFill>
                  <a:effectLst/>
                  <a:latin typeface="+mj-lt"/>
                  <a:cs typeface="Arial" pitchFamily="34" charset="0"/>
                </a:rPr>
                <a:t> </a:t>
              </a:r>
              <a:r>
                <a:rPr kumimoji="0" lang="en-US" sz="1200" b="0" i="0" u="none" strike="noStrike" cap="none" normalizeH="0" baseline="0" dirty="0" err="1" smtClean="0">
                  <a:ln>
                    <a:noFill/>
                  </a:ln>
                  <a:solidFill>
                    <a:schemeClr val="tx1"/>
                  </a:solidFill>
                  <a:effectLst/>
                  <a:latin typeface="+mj-lt"/>
                  <a:cs typeface="Arial" pitchFamily="34" charset="0"/>
                </a:rPr>
                <a:t>Partai</a:t>
              </a:r>
              <a:r>
                <a:rPr kumimoji="0" lang="en-US" sz="1200" b="0" i="0" u="none" strike="noStrike" cap="none" normalizeH="0" baseline="0" dirty="0" smtClean="0">
                  <a:ln>
                    <a:noFill/>
                  </a:ln>
                  <a:solidFill>
                    <a:schemeClr val="tx1"/>
                  </a:solidFill>
                  <a:effectLst/>
                  <a:latin typeface="+mj-lt"/>
                  <a:cs typeface="Arial" pitchFamily="34" charset="0"/>
                </a:rPr>
                <a:t> 1973</a:t>
              </a:r>
            </a:p>
          </p:txBody>
        </p:sp>
        <p:sp>
          <p:nvSpPr>
            <p:cNvPr id="3089" name="Text Box 17"/>
            <p:cNvSpPr txBox="1">
              <a:spLocks noChangeArrowheads="1"/>
            </p:cNvSpPr>
            <p:nvPr/>
          </p:nvSpPr>
          <p:spPr bwMode="auto">
            <a:xfrm>
              <a:off x="1594" y="4454"/>
              <a:ext cx="1236" cy="5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Pra Pemilu 1999</a:t>
              </a:r>
            </a:p>
          </p:txBody>
        </p:sp>
        <p:sp>
          <p:nvSpPr>
            <p:cNvPr id="3090" name="Text Box 18"/>
            <p:cNvSpPr txBox="1">
              <a:spLocks noChangeArrowheads="1"/>
            </p:cNvSpPr>
            <p:nvPr/>
          </p:nvSpPr>
          <p:spPr bwMode="auto">
            <a:xfrm>
              <a:off x="1594" y="5427"/>
              <a:ext cx="1154" cy="5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Pra Pemilu 2004</a:t>
              </a:r>
            </a:p>
          </p:txBody>
        </p:sp>
        <p:sp>
          <p:nvSpPr>
            <p:cNvPr id="3091" name="Text Box 19"/>
            <p:cNvSpPr txBox="1">
              <a:spLocks noChangeArrowheads="1"/>
            </p:cNvSpPr>
            <p:nvPr/>
          </p:nvSpPr>
          <p:spPr bwMode="auto">
            <a:xfrm>
              <a:off x="8993" y="5293"/>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Partai Nasionalis Marhaenis (PNM)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07 Mei 2003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Edwin H. Soekawati</a:t>
              </a:r>
            </a:p>
          </p:txBody>
        </p:sp>
        <p:sp>
          <p:nvSpPr>
            <p:cNvPr id="3092" name="Text Box 20"/>
            <p:cNvSpPr txBox="1">
              <a:spLocks noChangeArrowheads="1"/>
            </p:cNvSpPr>
            <p:nvPr/>
          </p:nvSpPr>
          <p:spPr bwMode="auto">
            <a:xfrm>
              <a:off x="3021" y="3921"/>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j-lt"/>
                  <a:cs typeface="Arial" pitchFamily="34" charset="0"/>
                </a:rPr>
                <a:t>Partai</a:t>
              </a:r>
              <a:r>
                <a:rPr kumimoji="0" lang="en-US" sz="1200" b="0" i="0" u="none" strike="noStrike" cap="none" normalizeH="0" baseline="0" dirty="0" smtClean="0">
                  <a:ln>
                    <a:noFill/>
                  </a:ln>
                  <a:solidFill>
                    <a:schemeClr val="tx1"/>
                  </a:solidFill>
                  <a:effectLst/>
                  <a:latin typeface="+mj-lt"/>
                  <a:cs typeface="Arial" pitchFamily="34" charset="0"/>
                </a:rPr>
                <a:t> </a:t>
              </a:r>
              <a:r>
                <a:rPr kumimoji="0" lang="en-US" sz="1200" b="0" i="0" u="none" strike="noStrike" cap="none" normalizeH="0" baseline="0" dirty="0" err="1" smtClean="0">
                  <a:ln>
                    <a:noFill/>
                  </a:ln>
                  <a:solidFill>
                    <a:schemeClr val="tx1"/>
                  </a:solidFill>
                  <a:effectLst/>
                  <a:latin typeface="+mj-lt"/>
                  <a:cs typeface="Arial" pitchFamily="34" charset="0"/>
                </a:rPr>
                <a:t>Demokrasi</a:t>
              </a:r>
              <a:r>
                <a:rPr kumimoji="0" lang="en-US" sz="1200" b="0" i="0" u="none" strike="noStrike" cap="none" normalizeH="0" baseline="0" dirty="0" smtClean="0">
                  <a:ln>
                    <a:noFill/>
                  </a:ln>
                  <a:solidFill>
                    <a:schemeClr val="tx1"/>
                  </a:solidFill>
                  <a:effectLst/>
                  <a:latin typeface="+mj-lt"/>
                  <a:cs typeface="Arial" pitchFamily="34" charset="0"/>
                </a:rPr>
                <a:t> Indonesia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(PDI)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10 </a:t>
              </a:r>
              <a:r>
                <a:rPr kumimoji="0" lang="en-US" sz="1200" b="0" i="0" u="none" strike="noStrike" cap="none" normalizeH="0" baseline="0" dirty="0" err="1" smtClean="0">
                  <a:ln>
                    <a:noFill/>
                  </a:ln>
                  <a:solidFill>
                    <a:schemeClr val="tx1"/>
                  </a:solidFill>
                  <a:effectLst/>
                  <a:latin typeface="+mj-lt"/>
                  <a:cs typeface="Arial" pitchFamily="34" charset="0"/>
                </a:rPr>
                <a:t>Januari</a:t>
              </a:r>
              <a:r>
                <a:rPr kumimoji="0" lang="en-US" sz="1200" b="0" i="0" u="none" strike="noStrike" cap="none" normalizeH="0" baseline="0" dirty="0" smtClean="0">
                  <a:ln>
                    <a:noFill/>
                  </a:ln>
                  <a:solidFill>
                    <a:schemeClr val="tx1"/>
                  </a:solidFill>
                  <a:effectLst/>
                  <a:latin typeface="+mj-lt"/>
                  <a:cs typeface="Arial" pitchFamily="34" charset="0"/>
                </a:rPr>
                <a:t> 1973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Budi </a:t>
              </a:r>
              <a:r>
                <a:rPr kumimoji="0" lang="en-US" sz="1200" b="0" i="0" u="none" strike="noStrike" cap="none" normalizeH="0" baseline="0" dirty="0" err="1" smtClean="0">
                  <a:ln>
                    <a:noFill/>
                  </a:ln>
                  <a:solidFill>
                    <a:schemeClr val="tx1"/>
                  </a:solidFill>
                  <a:effectLst/>
                  <a:latin typeface="+mj-lt"/>
                  <a:cs typeface="Arial" pitchFamily="34" charset="0"/>
                </a:rPr>
                <a:t>Harjono</a:t>
              </a:r>
              <a:endParaRPr kumimoji="0" lang="en-US" sz="1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j-lt"/>
                <a:cs typeface="Arial" pitchFamily="34" charset="0"/>
              </a:endParaRPr>
            </a:p>
          </p:txBody>
        </p:sp>
        <p:sp>
          <p:nvSpPr>
            <p:cNvPr id="3093" name="Text Box 21"/>
            <p:cNvSpPr txBox="1">
              <a:spLocks noChangeArrowheads="1"/>
            </p:cNvSpPr>
            <p:nvPr/>
          </p:nvSpPr>
          <p:spPr bwMode="auto">
            <a:xfrm>
              <a:off x="8943" y="7964"/>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Partai Demokrasi Perjuangan Rakyat (PDPR)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25 Agustus 2002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Handoko Yudha. P</a:t>
              </a:r>
            </a:p>
          </p:txBody>
        </p:sp>
        <p:sp>
          <p:nvSpPr>
            <p:cNvPr id="3094" name="Text Box 22"/>
            <p:cNvSpPr txBox="1">
              <a:spLocks noChangeArrowheads="1"/>
            </p:cNvSpPr>
            <p:nvPr/>
          </p:nvSpPr>
          <p:spPr bwMode="auto">
            <a:xfrm>
              <a:off x="6126" y="6634"/>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Partai Demokrasi Indonesia Perjuangan* (PDI.P)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14 Februari 1999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Megawati Soekarno Puteri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mj-lt"/>
                <a:cs typeface="Arial" pitchFamily="34" charset="0"/>
              </a:endParaRPr>
            </a:p>
          </p:txBody>
        </p:sp>
        <p:sp>
          <p:nvSpPr>
            <p:cNvPr id="3095" name="Text Box 23"/>
            <p:cNvSpPr txBox="1">
              <a:spLocks noChangeArrowheads="1"/>
            </p:cNvSpPr>
            <p:nvPr/>
          </p:nvSpPr>
          <p:spPr bwMode="auto">
            <a:xfrm>
              <a:off x="6219" y="7964"/>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Partai Indonesia Tanah Airku (PITA)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11 Februari 2002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Dimyati Hartono</a:t>
              </a:r>
            </a:p>
          </p:txBody>
        </p:sp>
        <p:sp>
          <p:nvSpPr>
            <p:cNvPr id="3096" name="Text Box 24"/>
            <p:cNvSpPr txBox="1">
              <a:spLocks noChangeArrowheads="1"/>
            </p:cNvSpPr>
            <p:nvPr/>
          </p:nvSpPr>
          <p:spPr bwMode="auto">
            <a:xfrm>
              <a:off x="3339" y="6633"/>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Partai Nasional Benteng Kemerdekaan*(PNBK)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27 juli 2002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Arial" pitchFamily="34" charset="0"/>
                </a:rPr>
                <a:t>Eros Djarot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mj-lt"/>
                <a:cs typeface="Arial" pitchFamily="34" charset="0"/>
              </a:endParaRPr>
            </a:p>
          </p:txBody>
        </p:sp>
        <p:cxnSp>
          <p:nvCxnSpPr>
            <p:cNvPr id="3097" name="AutoShape 25"/>
            <p:cNvCxnSpPr>
              <a:cxnSpLocks noChangeShapeType="1"/>
            </p:cNvCxnSpPr>
            <p:nvPr/>
          </p:nvCxnSpPr>
          <p:spPr bwMode="auto">
            <a:xfrm>
              <a:off x="7630" y="4946"/>
              <a:ext cx="1" cy="314"/>
            </a:xfrm>
            <a:prstGeom prst="straightConnector1">
              <a:avLst/>
            </a:prstGeom>
            <a:noFill/>
            <a:ln w="22225">
              <a:solidFill>
                <a:srgbClr val="000000"/>
              </a:solidFill>
              <a:round/>
              <a:headEnd/>
              <a:tailEnd type="triangle" w="med" len="med"/>
            </a:ln>
          </p:spPr>
        </p:cxnSp>
        <p:cxnSp>
          <p:nvCxnSpPr>
            <p:cNvPr id="3098" name="AutoShape 26"/>
            <p:cNvCxnSpPr>
              <a:cxnSpLocks noChangeShapeType="1"/>
            </p:cNvCxnSpPr>
            <p:nvPr/>
          </p:nvCxnSpPr>
          <p:spPr bwMode="auto">
            <a:xfrm>
              <a:off x="8840" y="5155"/>
              <a:ext cx="0" cy="2704"/>
            </a:xfrm>
            <a:prstGeom prst="straightConnector1">
              <a:avLst/>
            </a:prstGeom>
            <a:noFill/>
            <a:ln w="9525">
              <a:solidFill>
                <a:srgbClr val="000000"/>
              </a:solidFill>
              <a:prstDash val="dash"/>
              <a:round/>
              <a:headEnd/>
              <a:tailEnd type="triangle" w="med" len="med"/>
            </a:ln>
          </p:spPr>
        </p:cxnSp>
        <p:cxnSp>
          <p:nvCxnSpPr>
            <p:cNvPr id="3099" name="AutoShape 27"/>
            <p:cNvCxnSpPr>
              <a:cxnSpLocks noChangeShapeType="1"/>
            </p:cNvCxnSpPr>
            <p:nvPr/>
          </p:nvCxnSpPr>
          <p:spPr bwMode="auto">
            <a:xfrm flipH="1">
              <a:off x="8024" y="5078"/>
              <a:ext cx="864" cy="1"/>
            </a:xfrm>
            <a:prstGeom prst="straightConnector1">
              <a:avLst/>
            </a:prstGeom>
            <a:noFill/>
            <a:ln w="9525">
              <a:solidFill>
                <a:srgbClr val="000000"/>
              </a:solidFill>
              <a:prstDash val="dash"/>
              <a:round/>
              <a:headEnd/>
              <a:tailEnd/>
            </a:ln>
          </p:spPr>
        </p:cxnSp>
        <p:cxnSp>
          <p:nvCxnSpPr>
            <p:cNvPr id="3100" name="AutoShape 28"/>
            <p:cNvCxnSpPr>
              <a:cxnSpLocks noChangeShapeType="1"/>
            </p:cNvCxnSpPr>
            <p:nvPr/>
          </p:nvCxnSpPr>
          <p:spPr bwMode="auto">
            <a:xfrm>
              <a:off x="7917" y="4767"/>
              <a:ext cx="0" cy="388"/>
            </a:xfrm>
            <a:prstGeom prst="straightConnector1">
              <a:avLst/>
            </a:prstGeom>
            <a:noFill/>
            <a:ln w="9525">
              <a:solidFill>
                <a:srgbClr val="000000"/>
              </a:solidFill>
              <a:prstDash val="dash"/>
              <a:round/>
              <a:headEnd/>
              <a:tailEnd/>
            </a:ln>
          </p:spPr>
        </p:cxnSp>
        <p:cxnSp>
          <p:nvCxnSpPr>
            <p:cNvPr id="3101" name="AutoShape 29"/>
            <p:cNvCxnSpPr>
              <a:cxnSpLocks noChangeShapeType="1"/>
            </p:cNvCxnSpPr>
            <p:nvPr/>
          </p:nvCxnSpPr>
          <p:spPr bwMode="auto">
            <a:xfrm>
              <a:off x="8024" y="4651"/>
              <a:ext cx="0" cy="388"/>
            </a:xfrm>
            <a:prstGeom prst="straightConnector1">
              <a:avLst/>
            </a:prstGeom>
            <a:noFill/>
            <a:ln w="9525">
              <a:solidFill>
                <a:srgbClr val="000000"/>
              </a:solidFill>
              <a:prstDash val="dash"/>
              <a:round/>
              <a:headEnd/>
              <a:tailEnd/>
            </a:ln>
          </p:spPr>
        </p:cxnSp>
        <p:cxnSp>
          <p:nvCxnSpPr>
            <p:cNvPr id="3102" name="AutoShape 30"/>
            <p:cNvCxnSpPr>
              <a:cxnSpLocks noChangeShapeType="1"/>
            </p:cNvCxnSpPr>
            <p:nvPr/>
          </p:nvCxnSpPr>
          <p:spPr bwMode="auto">
            <a:xfrm flipH="1">
              <a:off x="7917" y="5154"/>
              <a:ext cx="919" cy="1"/>
            </a:xfrm>
            <a:prstGeom prst="straightConnector1">
              <a:avLst/>
            </a:prstGeom>
            <a:noFill/>
            <a:ln w="9525">
              <a:solidFill>
                <a:srgbClr val="000000"/>
              </a:solidFill>
              <a:prstDash val="dash"/>
              <a:round/>
              <a:headEnd/>
              <a:tailEnd/>
            </a:ln>
          </p:spPr>
        </p:cxnSp>
        <p:cxnSp>
          <p:nvCxnSpPr>
            <p:cNvPr id="3103" name="AutoShape 31"/>
            <p:cNvCxnSpPr>
              <a:cxnSpLocks noChangeShapeType="1"/>
            </p:cNvCxnSpPr>
            <p:nvPr/>
          </p:nvCxnSpPr>
          <p:spPr bwMode="auto">
            <a:xfrm>
              <a:off x="8916" y="5070"/>
              <a:ext cx="0" cy="2364"/>
            </a:xfrm>
            <a:prstGeom prst="straightConnector1">
              <a:avLst/>
            </a:prstGeom>
            <a:noFill/>
            <a:ln w="9525">
              <a:solidFill>
                <a:srgbClr val="000000"/>
              </a:solidFill>
              <a:prstDash val="dash"/>
              <a:round/>
              <a:headEnd/>
              <a:tailEnd/>
            </a:ln>
          </p:spPr>
        </p:cxnSp>
        <p:cxnSp>
          <p:nvCxnSpPr>
            <p:cNvPr id="3104" name="AutoShape 32"/>
            <p:cNvCxnSpPr>
              <a:cxnSpLocks noChangeShapeType="1"/>
            </p:cNvCxnSpPr>
            <p:nvPr/>
          </p:nvCxnSpPr>
          <p:spPr bwMode="auto">
            <a:xfrm flipH="1" flipV="1">
              <a:off x="8923" y="7432"/>
              <a:ext cx="1243" cy="2"/>
            </a:xfrm>
            <a:prstGeom prst="straightConnector1">
              <a:avLst/>
            </a:prstGeom>
            <a:noFill/>
            <a:ln w="9525">
              <a:solidFill>
                <a:srgbClr val="000000"/>
              </a:solidFill>
              <a:prstDash val="dash"/>
              <a:round/>
              <a:headEnd/>
              <a:tailEnd/>
            </a:ln>
          </p:spPr>
        </p:cxnSp>
        <p:cxnSp>
          <p:nvCxnSpPr>
            <p:cNvPr id="3105" name="AutoShape 33"/>
            <p:cNvCxnSpPr>
              <a:cxnSpLocks noChangeShapeType="1"/>
            </p:cNvCxnSpPr>
            <p:nvPr/>
          </p:nvCxnSpPr>
          <p:spPr bwMode="auto">
            <a:xfrm>
              <a:off x="7054" y="3380"/>
              <a:ext cx="0" cy="388"/>
            </a:xfrm>
            <a:prstGeom prst="straightConnector1">
              <a:avLst/>
            </a:prstGeom>
            <a:noFill/>
            <a:ln w="9525">
              <a:solidFill>
                <a:srgbClr val="000000"/>
              </a:solidFill>
              <a:round/>
              <a:headEnd/>
              <a:tailEnd/>
            </a:ln>
          </p:spPr>
        </p:cxnSp>
        <p:cxnSp>
          <p:nvCxnSpPr>
            <p:cNvPr id="3106" name="AutoShape 34"/>
            <p:cNvCxnSpPr>
              <a:cxnSpLocks noChangeShapeType="1"/>
            </p:cNvCxnSpPr>
            <p:nvPr/>
          </p:nvCxnSpPr>
          <p:spPr bwMode="auto">
            <a:xfrm flipH="1">
              <a:off x="4117" y="3771"/>
              <a:ext cx="2937" cy="0"/>
            </a:xfrm>
            <a:prstGeom prst="straightConnector1">
              <a:avLst/>
            </a:prstGeom>
            <a:noFill/>
            <a:ln w="9525">
              <a:solidFill>
                <a:srgbClr val="000000"/>
              </a:solidFill>
              <a:round/>
              <a:headEnd/>
              <a:tailEnd/>
            </a:ln>
          </p:spPr>
        </p:cxnSp>
        <p:cxnSp>
          <p:nvCxnSpPr>
            <p:cNvPr id="3107" name="AutoShape 35"/>
            <p:cNvCxnSpPr>
              <a:cxnSpLocks noChangeShapeType="1"/>
            </p:cNvCxnSpPr>
            <p:nvPr/>
          </p:nvCxnSpPr>
          <p:spPr bwMode="auto">
            <a:xfrm>
              <a:off x="4113" y="3771"/>
              <a:ext cx="1" cy="142"/>
            </a:xfrm>
            <a:prstGeom prst="straightConnector1">
              <a:avLst/>
            </a:prstGeom>
            <a:noFill/>
            <a:ln w="9525">
              <a:solidFill>
                <a:srgbClr val="000000"/>
              </a:solidFill>
              <a:round/>
              <a:headEnd/>
              <a:tailEnd type="triangle" w="med" len="med"/>
            </a:ln>
          </p:spPr>
        </p:cxnSp>
        <p:cxnSp>
          <p:nvCxnSpPr>
            <p:cNvPr id="3108" name="AutoShape 36"/>
            <p:cNvCxnSpPr>
              <a:cxnSpLocks noChangeShapeType="1"/>
            </p:cNvCxnSpPr>
            <p:nvPr/>
          </p:nvCxnSpPr>
          <p:spPr bwMode="auto">
            <a:xfrm>
              <a:off x="4117" y="4948"/>
              <a:ext cx="1" cy="258"/>
            </a:xfrm>
            <a:prstGeom prst="straightConnector1">
              <a:avLst/>
            </a:prstGeom>
            <a:noFill/>
            <a:ln w="9525">
              <a:solidFill>
                <a:srgbClr val="000000"/>
              </a:solidFill>
              <a:round/>
              <a:headEnd/>
              <a:tailEnd type="triangle" w="med" len="med"/>
            </a:ln>
          </p:spPr>
        </p:cxnSp>
        <p:sp>
          <p:nvSpPr>
            <p:cNvPr id="3109" name="Text Box 37"/>
            <p:cNvSpPr txBox="1">
              <a:spLocks noChangeArrowheads="1"/>
            </p:cNvSpPr>
            <p:nvPr/>
          </p:nvSpPr>
          <p:spPr bwMode="auto">
            <a:xfrm>
              <a:off x="6126" y="2604"/>
              <a:ext cx="2617" cy="9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j-lt"/>
                  <a:cs typeface="Arial" pitchFamily="34" charset="0"/>
                </a:rPr>
                <a:t>Partai</a:t>
              </a:r>
              <a:r>
                <a:rPr kumimoji="0" lang="en-US" sz="1200" b="0" i="0" u="none" strike="noStrike" cap="none" normalizeH="0" baseline="0" dirty="0" smtClean="0">
                  <a:ln>
                    <a:noFill/>
                  </a:ln>
                  <a:solidFill>
                    <a:schemeClr val="tx1"/>
                  </a:solidFill>
                  <a:effectLst/>
                  <a:latin typeface="+mj-lt"/>
                  <a:cs typeface="Arial" pitchFamily="34" charset="0"/>
                </a:rPr>
                <a:t> </a:t>
              </a:r>
              <a:r>
                <a:rPr kumimoji="0" lang="en-US" sz="1200" b="0" i="0" u="none" strike="noStrike" cap="none" normalizeH="0" baseline="0" dirty="0" err="1" smtClean="0">
                  <a:ln>
                    <a:noFill/>
                  </a:ln>
                  <a:solidFill>
                    <a:schemeClr val="tx1"/>
                  </a:solidFill>
                  <a:effectLst/>
                  <a:latin typeface="+mj-lt"/>
                  <a:cs typeface="Arial" pitchFamily="34" charset="0"/>
                </a:rPr>
                <a:t>Demokrasi</a:t>
              </a:r>
              <a:r>
                <a:rPr kumimoji="0" lang="en-US" sz="1200" b="0" i="0" u="none" strike="noStrike" cap="none" normalizeH="0" baseline="0" dirty="0" smtClean="0">
                  <a:ln>
                    <a:noFill/>
                  </a:ln>
                  <a:solidFill>
                    <a:schemeClr val="tx1"/>
                  </a:solidFill>
                  <a:effectLst/>
                  <a:latin typeface="+mj-lt"/>
                  <a:cs typeface="Arial" pitchFamily="34" charset="0"/>
                </a:rPr>
                <a:t> Indonesia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(PDI). 10 </a:t>
              </a:r>
              <a:r>
                <a:rPr kumimoji="0" lang="en-US" sz="1200" b="0" i="0" u="none" strike="noStrike" cap="none" normalizeH="0" baseline="0" dirty="0" err="1" smtClean="0">
                  <a:ln>
                    <a:noFill/>
                  </a:ln>
                  <a:solidFill>
                    <a:schemeClr val="tx1"/>
                  </a:solidFill>
                  <a:effectLst/>
                  <a:latin typeface="+mj-lt"/>
                  <a:cs typeface="Arial" pitchFamily="34" charset="0"/>
                </a:rPr>
                <a:t>Januari</a:t>
              </a:r>
              <a:r>
                <a:rPr kumimoji="0" lang="en-US" sz="1200" b="0" i="0" u="none" strike="noStrike" cap="none" normalizeH="0" baseline="0" dirty="0" smtClean="0">
                  <a:ln>
                    <a:noFill/>
                  </a:ln>
                  <a:solidFill>
                    <a:schemeClr val="tx1"/>
                  </a:solidFill>
                  <a:effectLst/>
                  <a:latin typeface="+mj-lt"/>
                  <a:cs typeface="Arial" pitchFamily="34" charset="0"/>
                </a:rPr>
                <a:t> 1973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M. </a:t>
              </a:r>
              <a:r>
                <a:rPr kumimoji="0" lang="en-US" sz="1200" b="0" i="0" u="none" strike="noStrike" cap="none" normalizeH="0" baseline="0" dirty="0" err="1" smtClean="0">
                  <a:ln>
                    <a:noFill/>
                  </a:ln>
                  <a:solidFill>
                    <a:schemeClr val="tx1"/>
                  </a:solidFill>
                  <a:effectLst/>
                  <a:latin typeface="+mj-lt"/>
                  <a:cs typeface="Arial" pitchFamily="34" charset="0"/>
                </a:rPr>
                <a:t>Isnaeni</a:t>
              </a:r>
              <a:r>
                <a:rPr kumimoji="0" lang="en-US" sz="1200" b="0" i="0" u="none" strike="noStrike" cap="none" normalizeH="0" baseline="0" dirty="0" smtClean="0">
                  <a:ln>
                    <a:noFill/>
                  </a:ln>
                  <a:solidFill>
                    <a:schemeClr val="tx1"/>
                  </a:solidFill>
                  <a:effectLst/>
                  <a:latin typeface="+mj-lt"/>
                  <a:cs typeface="Arial" pitchFamily="34" charset="0"/>
                </a:rPr>
                <a:t> </a:t>
              </a:r>
            </a:p>
          </p:txBody>
        </p:sp>
        <p:sp>
          <p:nvSpPr>
            <p:cNvPr id="3110" name="Text Box 38"/>
            <p:cNvSpPr txBox="1">
              <a:spLocks noChangeArrowheads="1"/>
            </p:cNvSpPr>
            <p:nvPr/>
          </p:nvSpPr>
          <p:spPr bwMode="auto">
            <a:xfrm>
              <a:off x="6126" y="3919"/>
              <a:ext cx="2617" cy="10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j-lt"/>
                  <a:cs typeface="Arial" pitchFamily="34" charset="0"/>
                </a:rPr>
                <a:t>Partai</a:t>
              </a:r>
              <a:r>
                <a:rPr kumimoji="0" lang="en-US" sz="1200" b="0" i="0" u="none" strike="noStrike" cap="none" normalizeH="0" baseline="0" dirty="0" smtClean="0">
                  <a:ln>
                    <a:noFill/>
                  </a:ln>
                  <a:solidFill>
                    <a:schemeClr val="tx1"/>
                  </a:solidFill>
                  <a:effectLst/>
                  <a:latin typeface="+mj-lt"/>
                  <a:cs typeface="Arial" pitchFamily="34" charset="0"/>
                </a:rPr>
                <a:t> </a:t>
              </a:r>
              <a:r>
                <a:rPr kumimoji="0" lang="en-US" sz="1200" b="0" i="0" u="none" strike="noStrike" cap="none" normalizeH="0" baseline="0" dirty="0" err="1" smtClean="0">
                  <a:ln>
                    <a:noFill/>
                  </a:ln>
                  <a:solidFill>
                    <a:schemeClr val="tx1"/>
                  </a:solidFill>
                  <a:effectLst/>
                  <a:latin typeface="+mj-lt"/>
                  <a:cs typeface="Arial" pitchFamily="34" charset="0"/>
                </a:rPr>
                <a:t>Demokrasi</a:t>
              </a:r>
              <a:r>
                <a:rPr kumimoji="0" lang="en-US" sz="1200" b="0" i="0" u="none" strike="noStrike" cap="none" normalizeH="0" baseline="0" dirty="0" smtClean="0">
                  <a:ln>
                    <a:noFill/>
                  </a:ln>
                  <a:solidFill>
                    <a:schemeClr val="tx1"/>
                  </a:solidFill>
                  <a:effectLst/>
                  <a:latin typeface="+mj-lt"/>
                  <a:cs typeface="Arial" pitchFamily="34" charset="0"/>
                </a:rPr>
                <a:t> Indonesia </a:t>
              </a:r>
              <a:r>
                <a:rPr kumimoji="0" lang="en-US" sz="1200" b="0" i="0" u="none" strike="noStrike" cap="none" normalizeH="0" baseline="0" dirty="0" err="1" smtClean="0">
                  <a:ln>
                    <a:noFill/>
                  </a:ln>
                  <a:solidFill>
                    <a:schemeClr val="tx1"/>
                  </a:solidFill>
                  <a:effectLst/>
                  <a:latin typeface="+mj-lt"/>
                  <a:cs typeface="Arial" pitchFamily="34" charset="0"/>
                </a:rPr>
                <a:t>Perjuangan</a:t>
              </a:r>
              <a:r>
                <a:rPr kumimoji="0" lang="en-US" sz="1200" b="0" i="0" u="none" strike="noStrike" cap="none" normalizeH="0" baseline="0" dirty="0" smtClean="0">
                  <a:ln>
                    <a:noFill/>
                  </a:ln>
                  <a:solidFill>
                    <a:schemeClr val="tx1"/>
                  </a:solidFill>
                  <a:effectLst/>
                  <a:latin typeface="+mj-lt"/>
                  <a:cs typeface="Arial" pitchFamily="34" charset="0"/>
                </a:rPr>
                <a:t> (PDI.P)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14 </a:t>
              </a:r>
              <a:r>
                <a:rPr kumimoji="0" lang="en-US" sz="1200" b="0" i="0" u="none" strike="noStrike" cap="none" normalizeH="0" baseline="0" dirty="0" err="1" smtClean="0">
                  <a:ln>
                    <a:noFill/>
                  </a:ln>
                  <a:solidFill>
                    <a:schemeClr val="tx1"/>
                  </a:solidFill>
                  <a:effectLst/>
                  <a:latin typeface="+mj-lt"/>
                  <a:cs typeface="Arial" pitchFamily="34" charset="0"/>
                </a:rPr>
                <a:t>Februari</a:t>
              </a:r>
              <a:r>
                <a:rPr kumimoji="0" lang="en-US" sz="1200" b="0" i="0" u="none" strike="noStrike" cap="none" normalizeH="0" baseline="0" dirty="0" smtClean="0">
                  <a:ln>
                    <a:noFill/>
                  </a:ln>
                  <a:solidFill>
                    <a:schemeClr val="tx1"/>
                  </a:solidFill>
                  <a:effectLst/>
                  <a:latin typeface="+mj-lt"/>
                  <a:cs typeface="Arial" pitchFamily="34" charset="0"/>
                </a:rPr>
                <a:t> 1999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Megawati </a:t>
              </a:r>
              <a:r>
                <a:rPr kumimoji="0" lang="en-US" sz="1200" b="0" i="0" u="none" strike="noStrike" cap="none" normalizeH="0" baseline="0" dirty="0" err="1" smtClean="0">
                  <a:ln>
                    <a:noFill/>
                  </a:ln>
                  <a:solidFill>
                    <a:schemeClr val="tx1"/>
                  </a:solidFill>
                  <a:effectLst/>
                  <a:latin typeface="+mj-lt"/>
                  <a:cs typeface="Arial" pitchFamily="34" charset="0"/>
                </a:rPr>
                <a:t>Soekarno</a:t>
              </a:r>
              <a:r>
                <a:rPr kumimoji="0" lang="en-US" sz="1200" b="0" i="0" u="none" strike="noStrike" cap="none" normalizeH="0" baseline="0" dirty="0" smtClean="0">
                  <a:ln>
                    <a:noFill/>
                  </a:ln>
                  <a:solidFill>
                    <a:schemeClr val="tx1"/>
                  </a:solidFill>
                  <a:effectLst/>
                  <a:latin typeface="+mj-lt"/>
                  <a:cs typeface="Arial" pitchFamily="34" charset="0"/>
                </a:rPr>
                <a:t> </a:t>
              </a:r>
              <a:r>
                <a:rPr kumimoji="0" lang="en-US" sz="1200" b="0" i="0" u="none" strike="noStrike" cap="none" normalizeH="0" baseline="0" dirty="0" err="1" smtClean="0">
                  <a:ln>
                    <a:noFill/>
                  </a:ln>
                  <a:solidFill>
                    <a:schemeClr val="tx1"/>
                  </a:solidFill>
                  <a:effectLst/>
                  <a:latin typeface="+mj-lt"/>
                  <a:cs typeface="Arial" pitchFamily="34" charset="0"/>
                </a:rPr>
                <a:t>Puteri</a:t>
              </a:r>
              <a:endParaRPr kumimoji="0" lang="en-US" sz="1200" b="0" i="0" u="none" strike="noStrike" cap="none" normalizeH="0" baseline="0" dirty="0" smtClean="0">
                <a:ln>
                  <a:noFill/>
                </a:ln>
                <a:solidFill>
                  <a:schemeClr val="tx1"/>
                </a:solidFill>
                <a:effectLst/>
                <a:latin typeface="+mj-lt"/>
                <a:cs typeface="Arial" pitchFamily="34" charset="0"/>
              </a:endParaRPr>
            </a:p>
          </p:txBody>
        </p:sp>
        <p:cxnSp>
          <p:nvCxnSpPr>
            <p:cNvPr id="3111" name="AutoShape 39"/>
            <p:cNvCxnSpPr>
              <a:cxnSpLocks noChangeShapeType="1"/>
            </p:cNvCxnSpPr>
            <p:nvPr/>
          </p:nvCxnSpPr>
          <p:spPr bwMode="auto">
            <a:xfrm>
              <a:off x="10275" y="4941"/>
              <a:ext cx="1" cy="223"/>
            </a:xfrm>
            <a:prstGeom prst="straightConnector1">
              <a:avLst/>
            </a:prstGeom>
            <a:noFill/>
            <a:ln w="9525">
              <a:solidFill>
                <a:srgbClr val="000000"/>
              </a:solidFill>
              <a:round/>
              <a:headEnd/>
              <a:tailEnd type="triangle" w="med" len="med"/>
            </a:ln>
          </p:spPr>
        </p:cxnSp>
        <p:cxnSp>
          <p:nvCxnSpPr>
            <p:cNvPr id="3112" name="AutoShape 40"/>
            <p:cNvCxnSpPr>
              <a:cxnSpLocks noChangeShapeType="1"/>
            </p:cNvCxnSpPr>
            <p:nvPr/>
          </p:nvCxnSpPr>
          <p:spPr bwMode="auto">
            <a:xfrm>
              <a:off x="10177" y="7463"/>
              <a:ext cx="0" cy="396"/>
            </a:xfrm>
            <a:prstGeom prst="straightConnector1">
              <a:avLst/>
            </a:prstGeom>
            <a:noFill/>
            <a:ln w="22225">
              <a:solidFill>
                <a:srgbClr val="000000"/>
              </a:solidFill>
              <a:round/>
              <a:headEnd/>
              <a:tailEnd type="triangle" w="med" len="med"/>
            </a:ln>
          </p:spPr>
        </p:cxnSp>
        <p:cxnSp>
          <p:nvCxnSpPr>
            <p:cNvPr id="3113" name="AutoShape 41"/>
            <p:cNvCxnSpPr>
              <a:cxnSpLocks noChangeShapeType="1"/>
            </p:cNvCxnSpPr>
            <p:nvPr/>
          </p:nvCxnSpPr>
          <p:spPr bwMode="auto">
            <a:xfrm>
              <a:off x="1594" y="5039"/>
              <a:ext cx="10069" cy="0"/>
            </a:xfrm>
            <a:prstGeom prst="straightConnector1">
              <a:avLst/>
            </a:prstGeom>
            <a:noFill/>
            <a:ln w="9525">
              <a:solidFill>
                <a:srgbClr val="000000"/>
              </a:solidFill>
              <a:prstDash val="sysDot"/>
              <a:round/>
              <a:headEnd/>
              <a:tailEnd/>
            </a:ln>
          </p:spPr>
        </p:cxnSp>
        <p:cxnSp>
          <p:nvCxnSpPr>
            <p:cNvPr id="3114" name="AutoShape 42"/>
            <p:cNvCxnSpPr>
              <a:cxnSpLocks noChangeShapeType="1"/>
            </p:cNvCxnSpPr>
            <p:nvPr/>
          </p:nvCxnSpPr>
          <p:spPr bwMode="auto">
            <a:xfrm>
              <a:off x="1594" y="3688"/>
              <a:ext cx="10069" cy="0"/>
            </a:xfrm>
            <a:prstGeom prst="straightConnector1">
              <a:avLst/>
            </a:prstGeom>
            <a:noFill/>
            <a:ln w="9525">
              <a:solidFill>
                <a:srgbClr val="000000"/>
              </a:solidFill>
              <a:prstDash val="sysDot"/>
              <a:round/>
              <a:headEnd/>
              <a:tailEnd/>
            </a:ln>
          </p:spPr>
        </p:cxnSp>
      </p:grpSp>
      <p:sp>
        <p:nvSpPr>
          <p:cNvPr id="45" name="Text Box 22"/>
          <p:cNvSpPr txBox="1">
            <a:spLocks noChangeArrowheads="1"/>
          </p:cNvSpPr>
          <p:nvPr/>
        </p:nvSpPr>
        <p:spPr bwMode="auto">
          <a:xfrm>
            <a:off x="76200" y="6324600"/>
            <a:ext cx="26670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err="1" smtClean="0">
                <a:ln>
                  <a:noFill/>
                </a:ln>
                <a:solidFill>
                  <a:schemeClr val="tx1"/>
                </a:solidFill>
                <a:effectLst/>
                <a:latin typeface="Calibri" pitchFamily="34" charset="0"/>
                <a:cs typeface="Arial" pitchFamily="34" charset="0"/>
              </a:rPr>
              <a:t>Keterangan</a:t>
            </a:r>
            <a:r>
              <a:rPr kumimoji="0" lang="en-US" sz="1050" b="0" i="0" u="none" strike="noStrike" cap="none" normalizeH="0" baseline="0" dirty="0" smtClean="0">
                <a:ln>
                  <a:noFill/>
                </a:ln>
                <a:solidFill>
                  <a:schemeClr val="tx1"/>
                </a:solidFill>
                <a:effectLst/>
                <a:latin typeface="Calibri" pitchFamily="34" charset="0"/>
                <a:cs typeface="Arial" pitchFamily="34" charset="0"/>
              </a:rPr>
              <a:t> :  * </a:t>
            </a:r>
            <a:r>
              <a:rPr kumimoji="0" lang="en-US" sz="1050" b="0" i="0" u="none" strike="noStrike" cap="none" normalizeH="0" baseline="0" dirty="0" err="1" smtClean="0">
                <a:ln>
                  <a:noFill/>
                </a:ln>
                <a:solidFill>
                  <a:schemeClr val="tx1"/>
                </a:solidFill>
                <a:effectLst/>
                <a:latin typeface="Calibri" pitchFamily="34" charset="0"/>
                <a:cs typeface="Arial" pitchFamily="34" charset="0"/>
              </a:rPr>
              <a:t>Partai</a:t>
            </a:r>
            <a:r>
              <a:rPr kumimoji="0" lang="en-US" sz="1050" b="0" i="0" u="none" strike="noStrike" cap="none" normalizeH="0" baseline="0" dirty="0" smtClean="0">
                <a:ln>
                  <a:noFill/>
                </a:ln>
                <a:solidFill>
                  <a:schemeClr val="tx1"/>
                </a:solidFill>
                <a:effectLst/>
                <a:latin typeface="Calibri" pitchFamily="34" charset="0"/>
                <a:cs typeface="Arial" pitchFamily="34" charset="0"/>
              </a:rPr>
              <a:t> </a:t>
            </a:r>
            <a:r>
              <a:rPr kumimoji="0" lang="en-US" sz="1050" b="0" i="0" u="none" strike="noStrike" cap="none" normalizeH="0" baseline="0" dirty="0" err="1" smtClean="0">
                <a:ln>
                  <a:noFill/>
                </a:ln>
                <a:solidFill>
                  <a:schemeClr val="tx1"/>
                </a:solidFill>
                <a:effectLst/>
                <a:latin typeface="Calibri" pitchFamily="34" charset="0"/>
                <a:cs typeface="Arial" pitchFamily="34" charset="0"/>
              </a:rPr>
              <a:t>Peserta</a:t>
            </a:r>
            <a:r>
              <a:rPr kumimoji="0" lang="en-US" sz="1050" b="0" i="0" u="none" strike="noStrike" cap="none" normalizeH="0" baseline="0" dirty="0" smtClean="0">
                <a:ln>
                  <a:noFill/>
                </a:ln>
                <a:solidFill>
                  <a:schemeClr val="tx1"/>
                </a:solidFill>
                <a:effectLst/>
                <a:latin typeface="Calibri" pitchFamily="34" charset="0"/>
                <a:cs typeface="Arial" pitchFamily="34" charset="0"/>
              </a:rPr>
              <a:t> </a:t>
            </a:r>
            <a:r>
              <a:rPr kumimoji="0" lang="en-US" sz="1050" b="0" i="0" u="none" strike="noStrike" cap="none" normalizeH="0" baseline="0" dirty="0" err="1" smtClean="0">
                <a:ln>
                  <a:noFill/>
                </a:ln>
                <a:solidFill>
                  <a:schemeClr val="tx1"/>
                </a:solidFill>
                <a:effectLst/>
                <a:latin typeface="Calibri" pitchFamily="34" charset="0"/>
                <a:cs typeface="Arial" pitchFamily="34" charset="0"/>
              </a:rPr>
              <a:t>Pemilu</a:t>
            </a:r>
            <a:r>
              <a:rPr kumimoji="0" lang="en-US" sz="1050" b="0" i="0" u="none" strike="noStrike" cap="none" normalizeH="0" baseline="0" dirty="0" smtClean="0">
                <a:ln>
                  <a:noFill/>
                </a:ln>
                <a:solidFill>
                  <a:schemeClr val="tx1"/>
                </a:solidFill>
                <a:effectLst/>
                <a:latin typeface="Calibri" pitchFamily="34" charset="0"/>
                <a:cs typeface="Arial" pitchFamily="34" charset="0"/>
              </a:rPr>
              <a:t> 2004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err="1" smtClean="0">
                <a:ln>
                  <a:noFill/>
                </a:ln>
                <a:solidFill>
                  <a:schemeClr val="tx1"/>
                </a:solidFill>
                <a:effectLst/>
                <a:latin typeface="Calibri" pitchFamily="34" charset="0"/>
                <a:cs typeface="Arial" pitchFamily="34" charset="0"/>
              </a:rPr>
              <a:t>Sumber</a:t>
            </a:r>
            <a:r>
              <a:rPr kumimoji="0" lang="en-US" sz="1050" b="0" i="0" u="none" strike="noStrike" cap="none" normalizeH="0" baseline="0" dirty="0" smtClean="0">
                <a:ln>
                  <a:noFill/>
                </a:ln>
                <a:solidFill>
                  <a:schemeClr val="tx1"/>
                </a:solidFill>
                <a:effectLst/>
                <a:latin typeface="Calibri" pitchFamily="34" charset="0"/>
                <a:cs typeface="Arial" pitchFamily="34" charset="0"/>
              </a:rPr>
              <a:t> : </a:t>
            </a:r>
            <a:r>
              <a:rPr kumimoji="0" lang="en-US" sz="1050" b="0" i="0" u="none" strike="noStrike" cap="none" normalizeH="0" baseline="0" dirty="0" err="1" smtClean="0">
                <a:ln>
                  <a:noFill/>
                </a:ln>
                <a:solidFill>
                  <a:schemeClr val="tx1"/>
                </a:solidFill>
                <a:effectLst/>
                <a:latin typeface="Calibri" pitchFamily="34" charset="0"/>
                <a:cs typeface="Arial" pitchFamily="34" charset="0"/>
              </a:rPr>
              <a:t>Litbang</a:t>
            </a:r>
            <a:r>
              <a:rPr kumimoji="0" lang="en-US" sz="1050" b="0" i="0" u="none" strike="noStrike" cap="none" normalizeH="0" baseline="0" dirty="0" smtClean="0">
                <a:ln>
                  <a:noFill/>
                </a:ln>
                <a:solidFill>
                  <a:schemeClr val="tx1"/>
                </a:solidFill>
                <a:effectLst/>
                <a:latin typeface="Calibri" pitchFamily="34" charset="0"/>
                <a:cs typeface="Arial" pitchFamily="34" charset="0"/>
              </a:rPr>
              <a:t> </a:t>
            </a:r>
            <a:r>
              <a:rPr kumimoji="0" lang="en-US" sz="1050" b="0" i="0" u="none" strike="noStrike" cap="none" normalizeH="0" baseline="0" dirty="0" err="1" smtClean="0">
                <a:ln>
                  <a:noFill/>
                </a:ln>
                <a:solidFill>
                  <a:schemeClr val="tx1"/>
                </a:solidFill>
                <a:effectLst/>
                <a:latin typeface="Calibri" pitchFamily="34" charset="0"/>
                <a:cs typeface="Arial" pitchFamily="34" charset="0"/>
              </a:rPr>
              <a:t>Kompas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pic>
        <p:nvPicPr>
          <p:cNvPr id="47" name="Picture 46" descr="images (1).jpg"/>
          <p:cNvPicPr>
            <a:picLocks noChangeAspect="1"/>
          </p:cNvPicPr>
          <p:nvPr/>
        </p:nvPicPr>
        <p:blipFill>
          <a:blip r:embed="rId2"/>
          <a:stretch>
            <a:fillRect/>
          </a:stretch>
        </p:blipFill>
        <p:spPr>
          <a:xfrm>
            <a:off x="6781800" y="152400"/>
            <a:ext cx="1066800" cy="1066800"/>
          </a:xfrm>
          <a:prstGeom prst="rect">
            <a:avLst/>
          </a:prstGeom>
        </p:spPr>
      </p:pic>
      <p:pic>
        <p:nvPicPr>
          <p:cNvPr id="48" name="Picture 47" descr="images (1).jpg"/>
          <p:cNvPicPr>
            <a:picLocks noChangeAspect="1"/>
          </p:cNvPicPr>
          <p:nvPr/>
        </p:nvPicPr>
        <p:blipFill>
          <a:blip r:embed="rId2"/>
          <a:stretch>
            <a:fillRect/>
          </a:stretch>
        </p:blipFill>
        <p:spPr>
          <a:xfrm>
            <a:off x="1066800" y="152400"/>
            <a:ext cx="1066800" cy="1066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4800" y="1233060"/>
            <a:ext cx="4114800" cy="640080"/>
          </a:xfrm>
          <a:solidFill>
            <a:schemeClr val="accent2">
              <a:lumMod val="75000"/>
            </a:schemeClr>
          </a:solidFill>
        </p:spPr>
        <p:txBody>
          <a:bodyPr>
            <a:normAutofit/>
          </a:bodyPr>
          <a:lstStyle/>
          <a:p>
            <a:pPr algn="ctr"/>
            <a:r>
              <a:rPr lang="en-US" sz="1800" dirty="0" err="1" smtClean="0"/>
              <a:t>Kepartaian</a:t>
            </a:r>
            <a:r>
              <a:rPr lang="en-US" sz="1800" dirty="0" smtClean="0"/>
              <a:t> &amp; </a:t>
            </a:r>
            <a:r>
              <a:rPr lang="en-US" sz="1800" dirty="0" err="1" smtClean="0"/>
              <a:t>Pembilahan</a:t>
            </a:r>
            <a:r>
              <a:rPr lang="en-US" sz="1800" dirty="0" smtClean="0"/>
              <a:t> </a:t>
            </a:r>
            <a:r>
              <a:rPr lang="en-US" sz="1800" dirty="0" err="1" smtClean="0"/>
              <a:t>Sosial</a:t>
            </a:r>
            <a:r>
              <a:rPr lang="en-US" sz="1800" dirty="0" smtClean="0"/>
              <a:t> </a:t>
            </a:r>
            <a:r>
              <a:rPr lang="en-US" sz="1800" dirty="0" err="1" smtClean="0"/>
              <a:t>dalam</a:t>
            </a:r>
            <a:r>
              <a:rPr lang="en-US" sz="1800" dirty="0" smtClean="0"/>
              <a:t> </a:t>
            </a:r>
            <a:r>
              <a:rPr lang="en-US" sz="1800" dirty="0" err="1" smtClean="0"/>
              <a:t>Pemilu</a:t>
            </a:r>
            <a:r>
              <a:rPr lang="en-US" sz="1800" dirty="0" smtClean="0"/>
              <a:t> 1955</a:t>
            </a:r>
            <a:endParaRPr lang="en-US" sz="1800" dirty="0"/>
          </a:p>
        </p:txBody>
      </p:sp>
      <p:sp>
        <p:nvSpPr>
          <p:cNvPr id="6" name="Text Placeholder 5"/>
          <p:cNvSpPr>
            <a:spLocks noGrp="1"/>
          </p:cNvSpPr>
          <p:nvPr>
            <p:ph type="body" sz="half" idx="3"/>
          </p:nvPr>
        </p:nvSpPr>
        <p:spPr>
          <a:xfrm>
            <a:off x="4724400" y="1233060"/>
            <a:ext cx="4114800" cy="640080"/>
          </a:xfrm>
          <a:solidFill>
            <a:schemeClr val="accent4"/>
          </a:solidFill>
        </p:spPr>
        <p:txBody>
          <a:bodyPr>
            <a:normAutofit/>
          </a:bodyPr>
          <a:lstStyle/>
          <a:p>
            <a:pPr algn="ctr"/>
            <a:r>
              <a:rPr lang="en-US" sz="1800" dirty="0" err="1" smtClean="0"/>
              <a:t>Pembilahan</a:t>
            </a:r>
            <a:r>
              <a:rPr lang="en-US" sz="1800" dirty="0" smtClean="0"/>
              <a:t> </a:t>
            </a:r>
            <a:r>
              <a:rPr lang="en-US" sz="1800" dirty="0" err="1" smtClean="0"/>
              <a:t>Kepartaian</a:t>
            </a:r>
            <a:r>
              <a:rPr lang="en-US" sz="1800" dirty="0" smtClean="0"/>
              <a:t> </a:t>
            </a:r>
            <a:r>
              <a:rPr lang="en-US" sz="1800" dirty="0" err="1" smtClean="0"/>
              <a:t>Pada</a:t>
            </a:r>
            <a:r>
              <a:rPr lang="en-US" sz="1800" dirty="0" smtClean="0"/>
              <a:t> </a:t>
            </a:r>
            <a:r>
              <a:rPr lang="en-US" sz="1800" dirty="0" err="1" smtClean="0"/>
              <a:t>Pemilu</a:t>
            </a:r>
            <a:r>
              <a:rPr lang="en-US" sz="1800" dirty="0" smtClean="0"/>
              <a:t> 1999</a:t>
            </a:r>
            <a:endParaRPr lang="en-US" sz="1800" dirty="0"/>
          </a:p>
        </p:txBody>
      </p:sp>
      <p:pic>
        <p:nvPicPr>
          <p:cNvPr id="9" name="Content Placeholder 8" descr="31 001.jpg"/>
          <p:cNvPicPr>
            <a:picLocks noGrp="1" noChangeAspect="1"/>
          </p:cNvPicPr>
          <p:nvPr>
            <p:ph sz="quarter" idx="2"/>
          </p:nvPr>
        </p:nvPicPr>
        <p:blipFill>
          <a:blip r:embed="rId3"/>
          <a:stretch>
            <a:fillRect/>
          </a:stretch>
        </p:blipFill>
        <p:spPr>
          <a:xfrm>
            <a:off x="304800" y="1905000"/>
            <a:ext cx="4114800" cy="3045524"/>
          </a:xfrm>
          <a:ln>
            <a:solidFill>
              <a:schemeClr val="tx1"/>
            </a:solidFill>
          </a:ln>
        </p:spPr>
      </p:pic>
      <p:pic>
        <p:nvPicPr>
          <p:cNvPr id="10" name="Content Placeholder 9" descr="312 001.jpg"/>
          <p:cNvPicPr>
            <a:picLocks noGrp="1" noChangeAspect="1"/>
          </p:cNvPicPr>
          <p:nvPr>
            <p:ph sz="quarter" idx="4"/>
          </p:nvPr>
        </p:nvPicPr>
        <p:blipFill>
          <a:blip r:embed="rId4"/>
          <a:stretch>
            <a:fillRect/>
          </a:stretch>
        </p:blipFill>
        <p:spPr>
          <a:xfrm>
            <a:off x="4724400" y="1905000"/>
            <a:ext cx="4114800" cy="3047999"/>
          </a:xfrm>
          <a:ln>
            <a:solidFill>
              <a:schemeClr val="tx1"/>
            </a:solidFill>
          </a:ln>
        </p:spPr>
      </p:pic>
      <p:sp>
        <p:nvSpPr>
          <p:cNvPr id="11" name="TextBox 10"/>
          <p:cNvSpPr txBox="1"/>
          <p:nvPr/>
        </p:nvSpPr>
        <p:spPr>
          <a:xfrm>
            <a:off x="304800" y="5029200"/>
            <a:ext cx="3810000" cy="307777"/>
          </a:xfrm>
          <a:prstGeom prst="rect">
            <a:avLst/>
          </a:prstGeom>
          <a:noFill/>
        </p:spPr>
        <p:txBody>
          <a:bodyPr wrap="square" rtlCol="0">
            <a:spAutoFit/>
          </a:bodyPr>
          <a:lstStyle/>
          <a:p>
            <a:r>
              <a:rPr lang="en-US" sz="1400" dirty="0" err="1" smtClean="0"/>
              <a:t>Sumber</a:t>
            </a:r>
            <a:r>
              <a:rPr lang="en-US" sz="1400" dirty="0" smtClean="0"/>
              <a:t> : </a:t>
            </a:r>
            <a:r>
              <a:rPr lang="en-US" sz="1400" dirty="0" err="1" smtClean="0"/>
              <a:t>Feith</a:t>
            </a:r>
            <a:r>
              <a:rPr lang="en-US" sz="1400" dirty="0" smtClean="0"/>
              <a:t> </a:t>
            </a:r>
            <a:r>
              <a:rPr lang="en-US" sz="1400" dirty="0" err="1" smtClean="0"/>
              <a:t>dan</a:t>
            </a:r>
            <a:r>
              <a:rPr lang="en-US" sz="1400" dirty="0" smtClean="0"/>
              <a:t> castle, 1998;iv</a:t>
            </a:r>
            <a:endParaRPr lang="en-US" sz="1400" dirty="0"/>
          </a:p>
        </p:txBody>
      </p:sp>
      <p:sp>
        <p:nvSpPr>
          <p:cNvPr id="12" name="TextBox 11"/>
          <p:cNvSpPr txBox="1"/>
          <p:nvPr/>
        </p:nvSpPr>
        <p:spPr>
          <a:xfrm>
            <a:off x="4724400" y="5029200"/>
            <a:ext cx="3810000" cy="307777"/>
          </a:xfrm>
          <a:prstGeom prst="rect">
            <a:avLst/>
          </a:prstGeom>
          <a:noFill/>
        </p:spPr>
        <p:txBody>
          <a:bodyPr wrap="square" rtlCol="0">
            <a:spAutoFit/>
          </a:bodyPr>
          <a:lstStyle/>
          <a:p>
            <a:r>
              <a:rPr lang="en-US" sz="1400" dirty="0" err="1" smtClean="0"/>
              <a:t>Sumber</a:t>
            </a:r>
            <a:r>
              <a:rPr lang="en-US" sz="1400" dirty="0" smtClean="0"/>
              <a:t> : </a:t>
            </a:r>
            <a:r>
              <a:rPr lang="en-US" sz="1400" dirty="0" err="1" smtClean="0"/>
              <a:t>Dhakidae</a:t>
            </a:r>
            <a:r>
              <a:rPr lang="en-US" sz="1400" dirty="0" smtClean="0"/>
              <a:t>, 1999;36</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1" y="1676400"/>
          <a:ext cx="8077199" cy="3428999"/>
        </p:xfrm>
        <a:graphic>
          <a:graphicData uri="http://schemas.openxmlformats.org/drawingml/2006/table">
            <a:tbl>
              <a:tblPr>
                <a:tableStyleId>{8EC20E35-A176-4012-BC5E-935CFFF8708E}</a:tableStyleId>
              </a:tblPr>
              <a:tblGrid>
                <a:gridCol w="1688868"/>
                <a:gridCol w="1615440"/>
                <a:gridCol w="1551361"/>
                <a:gridCol w="1564670"/>
                <a:gridCol w="1656860"/>
              </a:tblGrid>
              <a:tr h="489857">
                <a:tc gridSpan="5">
                  <a:txBody>
                    <a:bodyPr/>
                    <a:lstStyle/>
                    <a:p>
                      <a:pPr algn="ctr">
                        <a:lnSpc>
                          <a:spcPct val="115000"/>
                        </a:lnSpc>
                        <a:spcAft>
                          <a:spcPts val="0"/>
                        </a:spcAft>
                      </a:pPr>
                      <a:r>
                        <a:rPr lang="en-US" sz="1600" b="1" dirty="0" err="1">
                          <a:solidFill>
                            <a:schemeClr val="tx1"/>
                          </a:solidFill>
                          <a:latin typeface="+mn-lt"/>
                        </a:rPr>
                        <a:t>Periode</a:t>
                      </a:r>
                      <a:endParaRPr lang="en-US" sz="1600" b="1" dirty="0">
                        <a:solidFill>
                          <a:schemeClr val="tx1"/>
                        </a:solidFill>
                        <a:latin typeface="+mn-lt"/>
                        <a:ea typeface="Calibri"/>
                        <a:cs typeface="Times New Roman"/>
                      </a:endParaRPr>
                    </a:p>
                  </a:txBody>
                  <a:tcPr marL="52919" marR="5291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9857">
                <a:tc>
                  <a:txBody>
                    <a:bodyPr/>
                    <a:lstStyle/>
                    <a:p>
                      <a:pPr algn="l">
                        <a:lnSpc>
                          <a:spcPct val="115000"/>
                        </a:lnSpc>
                        <a:spcAft>
                          <a:spcPts val="0"/>
                        </a:spcAft>
                      </a:pPr>
                      <a:endParaRPr lang="en-US" sz="1600" dirty="0">
                        <a:solidFill>
                          <a:srgbClr val="000000"/>
                        </a:solidFill>
                        <a:latin typeface="+mn-lt"/>
                        <a:ea typeface="Calibri"/>
                        <a:cs typeface="Times New Roman"/>
                      </a:endParaRPr>
                    </a:p>
                  </a:txBody>
                  <a:tcPr marL="52919" marR="52919" marT="0" marB="0"/>
                </a:tc>
                <a:tc>
                  <a:txBody>
                    <a:bodyPr/>
                    <a:lstStyle/>
                    <a:p>
                      <a:pPr algn="ctr">
                        <a:lnSpc>
                          <a:spcPct val="115000"/>
                        </a:lnSpc>
                        <a:spcAft>
                          <a:spcPts val="0"/>
                        </a:spcAft>
                      </a:pPr>
                      <a:r>
                        <a:rPr lang="en-US" sz="1600" b="1" dirty="0" err="1">
                          <a:latin typeface="+mn-lt"/>
                        </a:rPr>
                        <a:t>Kolonial</a:t>
                      </a:r>
                      <a:endParaRPr lang="en-US" sz="1600" b="1" dirty="0">
                        <a:solidFill>
                          <a:srgbClr val="000000"/>
                        </a:solidFill>
                        <a:latin typeface="+mn-lt"/>
                        <a:ea typeface="Calibri"/>
                        <a:cs typeface="Times New Roman"/>
                      </a:endParaRPr>
                    </a:p>
                  </a:txBody>
                  <a:tcPr marL="52919" marR="52919" marT="0" marB="0"/>
                </a:tc>
                <a:tc>
                  <a:txBody>
                    <a:bodyPr/>
                    <a:lstStyle/>
                    <a:p>
                      <a:pPr algn="ctr">
                        <a:lnSpc>
                          <a:spcPct val="115000"/>
                        </a:lnSpc>
                        <a:spcAft>
                          <a:spcPts val="0"/>
                        </a:spcAft>
                      </a:pPr>
                      <a:r>
                        <a:rPr lang="en-US" sz="1600" b="1" dirty="0">
                          <a:solidFill>
                            <a:schemeClr val="tx1"/>
                          </a:solidFill>
                          <a:latin typeface="+mn-lt"/>
                        </a:rPr>
                        <a:t>Era </a:t>
                      </a:r>
                      <a:r>
                        <a:rPr lang="en-US" sz="1600" b="1" dirty="0" err="1">
                          <a:solidFill>
                            <a:schemeClr val="tx1"/>
                          </a:solidFill>
                          <a:latin typeface="+mn-lt"/>
                        </a:rPr>
                        <a:t>Soekarno</a:t>
                      </a:r>
                      <a:endParaRPr lang="en-US" sz="1600" b="1" dirty="0">
                        <a:solidFill>
                          <a:schemeClr val="tx1"/>
                        </a:solidFill>
                        <a:latin typeface="+mn-lt"/>
                        <a:ea typeface="Calibri"/>
                        <a:cs typeface="Times New Roman"/>
                      </a:endParaRPr>
                    </a:p>
                  </a:txBody>
                  <a:tcPr marL="52919" marR="52919" marT="0" marB="0"/>
                </a:tc>
                <a:tc>
                  <a:txBody>
                    <a:bodyPr/>
                    <a:lstStyle/>
                    <a:p>
                      <a:pPr algn="ctr">
                        <a:lnSpc>
                          <a:spcPct val="115000"/>
                        </a:lnSpc>
                        <a:spcAft>
                          <a:spcPts val="0"/>
                        </a:spcAft>
                      </a:pPr>
                      <a:r>
                        <a:rPr lang="en-US" sz="1600" b="1" dirty="0" err="1">
                          <a:solidFill>
                            <a:schemeClr val="tx1"/>
                          </a:solidFill>
                          <a:latin typeface="+mn-lt"/>
                        </a:rPr>
                        <a:t>Orde</a:t>
                      </a:r>
                      <a:r>
                        <a:rPr lang="en-US" sz="1600" b="1" dirty="0">
                          <a:solidFill>
                            <a:schemeClr val="tx1"/>
                          </a:solidFill>
                          <a:latin typeface="+mn-lt"/>
                        </a:rPr>
                        <a:t> </a:t>
                      </a:r>
                      <a:r>
                        <a:rPr lang="en-US" sz="1600" b="1" dirty="0" err="1">
                          <a:solidFill>
                            <a:schemeClr val="tx1"/>
                          </a:solidFill>
                          <a:latin typeface="+mn-lt"/>
                        </a:rPr>
                        <a:t>Baru</a:t>
                      </a:r>
                      <a:endParaRPr lang="en-US" sz="1600" b="1" dirty="0">
                        <a:solidFill>
                          <a:schemeClr val="tx1"/>
                        </a:solidFill>
                        <a:latin typeface="+mn-lt"/>
                        <a:ea typeface="Calibri"/>
                        <a:cs typeface="Times New Roman"/>
                      </a:endParaRPr>
                    </a:p>
                  </a:txBody>
                  <a:tcPr marL="52919" marR="52919" marT="0" marB="0"/>
                </a:tc>
                <a:tc>
                  <a:txBody>
                    <a:bodyPr/>
                    <a:lstStyle/>
                    <a:p>
                      <a:pPr algn="ctr">
                        <a:lnSpc>
                          <a:spcPct val="115000"/>
                        </a:lnSpc>
                        <a:spcAft>
                          <a:spcPts val="0"/>
                        </a:spcAft>
                      </a:pPr>
                      <a:r>
                        <a:rPr lang="en-US" sz="1600" b="1" dirty="0" err="1">
                          <a:solidFill>
                            <a:schemeClr val="tx1"/>
                          </a:solidFill>
                          <a:latin typeface="+mn-lt"/>
                        </a:rPr>
                        <a:t>Reformasi</a:t>
                      </a:r>
                      <a:endParaRPr lang="en-US" sz="1600" b="1" dirty="0">
                        <a:solidFill>
                          <a:schemeClr val="tx1"/>
                        </a:solidFill>
                        <a:latin typeface="+mn-lt"/>
                        <a:ea typeface="Calibri"/>
                        <a:cs typeface="Times New Roman"/>
                      </a:endParaRPr>
                    </a:p>
                  </a:txBody>
                  <a:tcPr marL="52919" marR="52919" marT="0" marB="0"/>
                </a:tc>
              </a:tr>
              <a:tr h="979714">
                <a:tc>
                  <a:txBody>
                    <a:bodyPr/>
                    <a:lstStyle/>
                    <a:p>
                      <a:pPr algn="l">
                        <a:lnSpc>
                          <a:spcPct val="115000"/>
                        </a:lnSpc>
                        <a:spcAft>
                          <a:spcPts val="0"/>
                        </a:spcAft>
                      </a:pPr>
                      <a:r>
                        <a:rPr lang="en-US" sz="1600" b="1" dirty="0" err="1">
                          <a:latin typeface="+mn-lt"/>
                        </a:rPr>
                        <a:t>Pembentukan</a:t>
                      </a:r>
                      <a:r>
                        <a:rPr lang="en-US" sz="1600" b="1" dirty="0">
                          <a:latin typeface="+mn-lt"/>
                        </a:rPr>
                        <a:t> Cleavage</a:t>
                      </a:r>
                      <a:endParaRPr lang="en-US" sz="1600" b="1" dirty="0">
                        <a:solidFill>
                          <a:srgbClr val="000000"/>
                        </a:solidFill>
                        <a:latin typeface="+mn-lt"/>
                        <a:ea typeface="Calibri"/>
                        <a:cs typeface="Times New Roman"/>
                      </a:endParaRPr>
                    </a:p>
                  </a:txBody>
                  <a:tcPr marL="52919" marR="52919" marT="0" marB="0"/>
                </a:tc>
                <a:tc>
                  <a:txBody>
                    <a:bodyPr/>
                    <a:lstStyle/>
                    <a:p>
                      <a:pPr algn="l">
                        <a:lnSpc>
                          <a:spcPct val="115000"/>
                        </a:lnSpc>
                        <a:spcAft>
                          <a:spcPts val="0"/>
                        </a:spcAft>
                      </a:pPr>
                      <a:r>
                        <a:rPr lang="en-US" sz="1600" dirty="0" err="1">
                          <a:latin typeface="+mn-lt"/>
                        </a:rPr>
                        <a:t>Keagamaan</a:t>
                      </a:r>
                      <a:r>
                        <a:rPr lang="en-US" sz="1600" dirty="0">
                          <a:latin typeface="+mn-lt"/>
                        </a:rPr>
                        <a:t> &amp; regional</a:t>
                      </a:r>
                      <a:endParaRPr lang="en-US" sz="1600" dirty="0">
                        <a:solidFill>
                          <a:srgbClr val="000000"/>
                        </a:solidFill>
                        <a:latin typeface="+mn-lt"/>
                        <a:ea typeface="Calibri"/>
                        <a:cs typeface="Times New Roman"/>
                      </a:endParaRPr>
                    </a:p>
                  </a:txBody>
                  <a:tcPr marL="52919" marR="52919" marT="0" marB="0"/>
                </a:tc>
                <a:tc>
                  <a:txBody>
                    <a:bodyPr/>
                    <a:lstStyle/>
                    <a:p>
                      <a:pPr algn="ctr">
                        <a:lnSpc>
                          <a:spcPct val="115000"/>
                        </a:lnSpc>
                        <a:spcAft>
                          <a:spcPts val="0"/>
                        </a:spcAft>
                      </a:pPr>
                      <a:r>
                        <a:rPr lang="en-US" sz="1600" dirty="0">
                          <a:solidFill>
                            <a:schemeClr val="tx1"/>
                          </a:solidFill>
                          <a:latin typeface="+mn-lt"/>
                        </a:rPr>
                        <a:t>----</a:t>
                      </a:r>
                      <a:endParaRPr lang="en-US" sz="1600" dirty="0">
                        <a:solidFill>
                          <a:schemeClr val="tx1"/>
                        </a:solidFill>
                        <a:latin typeface="+mn-lt"/>
                        <a:ea typeface="Calibri"/>
                        <a:cs typeface="Times New Roman"/>
                      </a:endParaRPr>
                    </a:p>
                  </a:txBody>
                  <a:tcPr marL="52919" marR="52919" marT="0" marB="0"/>
                </a:tc>
                <a:tc>
                  <a:txBody>
                    <a:bodyPr/>
                    <a:lstStyle/>
                    <a:p>
                      <a:pPr algn="ctr">
                        <a:lnSpc>
                          <a:spcPct val="115000"/>
                        </a:lnSpc>
                        <a:spcAft>
                          <a:spcPts val="0"/>
                        </a:spcAft>
                      </a:pPr>
                      <a:r>
                        <a:rPr lang="en-US" sz="1600" dirty="0" err="1">
                          <a:solidFill>
                            <a:schemeClr val="tx1"/>
                          </a:solidFill>
                          <a:latin typeface="+mn-lt"/>
                        </a:rPr>
                        <a:t>Kelas</a:t>
                      </a:r>
                      <a:endParaRPr lang="en-US" sz="1600" dirty="0">
                        <a:solidFill>
                          <a:schemeClr val="tx1"/>
                        </a:solidFill>
                        <a:latin typeface="+mn-lt"/>
                        <a:ea typeface="Calibri"/>
                        <a:cs typeface="Times New Roman"/>
                      </a:endParaRPr>
                    </a:p>
                  </a:txBody>
                  <a:tcPr marL="52919" marR="52919" marT="0" marB="0"/>
                </a:tc>
                <a:tc>
                  <a:txBody>
                    <a:bodyPr/>
                    <a:lstStyle/>
                    <a:p>
                      <a:pPr algn="ctr">
                        <a:lnSpc>
                          <a:spcPct val="115000"/>
                        </a:lnSpc>
                        <a:spcAft>
                          <a:spcPts val="0"/>
                        </a:spcAft>
                      </a:pPr>
                      <a:r>
                        <a:rPr lang="en-US" sz="1600">
                          <a:solidFill>
                            <a:schemeClr val="tx1"/>
                          </a:solidFill>
                          <a:latin typeface="+mn-lt"/>
                        </a:rPr>
                        <a:t>---</a:t>
                      </a:r>
                      <a:endParaRPr lang="en-US" sz="1600">
                        <a:solidFill>
                          <a:schemeClr val="tx1"/>
                        </a:solidFill>
                        <a:latin typeface="+mn-lt"/>
                        <a:ea typeface="Calibri"/>
                        <a:cs typeface="Times New Roman"/>
                      </a:endParaRPr>
                    </a:p>
                  </a:txBody>
                  <a:tcPr marL="52919" marR="52919" marT="0" marB="0"/>
                </a:tc>
              </a:tr>
              <a:tr h="1469571">
                <a:tc>
                  <a:txBody>
                    <a:bodyPr/>
                    <a:lstStyle/>
                    <a:p>
                      <a:pPr algn="l">
                        <a:lnSpc>
                          <a:spcPct val="115000"/>
                        </a:lnSpc>
                        <a:spcAft>
                          <a:spcPts val="0"/>
                        </a:spcAft>
                      </a:pPr>
                      <a:r>
                        <a:rPr lang="en-US" sz="1600" b="1" dirty="0">
                          <a:latin typeface="+mn-lt"/>
                        </a:rPr>
                        <a:t>Usaha </a:t>
                      </a:r>
                      <a:r>
                        <a:rPr lang="en-US" sz="1600" b="1" dirty="0" err="1">
                          <a:latin typeface="+mn-lt"/>
                        </a:rPr>
                        <a:t>memobilisasi</a:t>
                      </a:r>
                      <a:r>
                        <a:rPr lang="en-US" sz="1600" b="1" dirty="0">
                          <a:latin typeface="+mn-lt"/>
                        </a:rPr>
                        <a:t> </a:t>
                      </a:r>
                      <a:r>
                        <a:rPr lang="en-US" sz="1600" b="1" dirty="0" err="1">
                          <a:latin typeface="+mn-lt"/>
                        </a:rPr>
                        <a:t>pembilahan</a:t>
                      </a:r>
                      <a:r>
                        <a:rPr lang="en-US" sz="1600" b="1" dirty="0">
                          <a:latin typeface="+mn-lt"/>
                        </a:rPr>
                        <a:t> social </a:t>
                      </a:r>
                      <a:r>
                        <a:rPr lang="en-US" sz="1600" b="1" dirty="0" err="1">
                          <a:latin typeface="+mn-lt"/>
                        </a:rPr>
                        <a:t>dalam</a:t>
                      </a:r>
                      <a:r>
                        <a:rPr lang="en-US" sz="1600" b="1" dirty="0">
                          <a:latin typeface="+mn-lt"/>
                        </a:rPr>
                        <a:t> </a:t>
                      </a:r>
                      <a:r>
                        <a:rPr lang="en-US" sz="1600" b="1" dirty="0" err="1">
                          <a:latin typeface="+mn-lt"/>
                        </a:rPr>
                        <a:t>struktur</a:t>
                      </a:r>
                      <a:r>
                        <a:rPr lang="en-US" sz="1600" b="1" dirty="0">
                          <a:latin typeface="+mn-lt"/>
                        </a:rPr>
                        <a:t> </a:t>
                      </a:r>
                      <a:r>
                        <a:rPr lang="en-US" sz="1600" b="1" dirty="0" err="1">
                          <a:latin typeface="+mn-lt"/>
                        </a:rPr>
                        <a:t>kepartaian</a:t>
                      </a:r>
                      <a:endParaRPr lang="en-US" sz="1600" b="1" dirty="0">
                        <a:solidFill>
                          <a:srgbClr val="000000"/>
                        </a:solidFill>
                        <a:latin typeface="+mn-lt"/>
                        <a:ea typeface="Calibri"/>
                        <a:cs typeface="Times New Roman"/>
                      </a:endParaRPr>
                    </a:p>
                  </a:txBody>
                  <a:tcPr marL="52919" marR="52919" marT="0" marB="0"/>
                </a:tc>
                <a:tc>
                  <a:txBody>
                    <a:bodyPr/>
                    <a:lstStyle/>
                    <a:p>
                      <a:pPr algn="l">
                        <a:lnSpc>
                          <a:spcPct val="115000"/>
                        </a:lnSpc>
                        <a:spcAft>
                          <a:spcPts val="0"/>
                        </a:spcAft>
                      </a:pPr>
                      <a:r>
                        <a:rPr lang="en-US" sz="1600" dirty="0" err="1">
                          <a:latin typeface="+mn-lt"/>
                        </a:rPr>
                        <a:t>Mobilisasi</a:t>
                      </a:r>
                      <a:r>
                        <a:rPr lang="en-US" sz="1600" dirty="0">
                          <a:latin typeface="+mn-lt"/>
                        </a:rPr>
                        <a:t> </a:t>
                      </a:r>
                      <a:r>
                        <a:rPr lang="en-US" sz="1600" dirty="0" err="1">
                          <a:latin typeface="+mn-lt"/>
                        </a:rPr>
                        <a:t>semua</a:t>
                      </a:r>
                      <a:r>
                        <a:rPr lang="en-US" sz="1600" dirty="0">
                          <a:latin typeface="+mn-lt"/>
                        </a:rPr>
                        <a:t> </a:t>
                      </a:r>
                      <a:r>
                        <a:rPr lang="en-US" sz="1600" dirty="0" err="1">
                          <a:latin typeface="+mn-lt"/>
                        </a:rPr>
                        <a:t>pembilahan</a:t>
                      </a:r>
                      <a:r>
                        <a:rPr lang="en-US" sz="1600" dirty="0">
                          <a:latin typeface="+mn-lt"/>
                        </a:rPr>
                        <a:t> </a:t>
                      </a:r>
                      <a:r>
                        <a:rPr lang="en-US" sz="1600" dirty="0" err="1">
                          <a:latin typeface="+mn-lt"/>
                        </a:rPr>
                        <a:t>sosial</a:t>
                      </a:r>
                      <a:endParaRPr lang="en-US" sz="1600" dirty="0">
                        <a:solidFill>
                          <a:srgbClr val="000000"/>
                        </a:solidFill>
                        <a:latin typeface="+mn-lt"/>
                        <a:ea typeface="Calibri"/>
                        <a:cs typeface="Times New Roman"/>
                      </a:endParaRPr>
                    </a:p>
                  </a:txBody>
                  <a:tcPr marL="52919" marR="52919" marT="0" marB="0"/>
                </a:tc>
                <a:tc>
                  <a:txBody>
                    <a:bodyPr/>
                    <a:lstStyle/>
                    <a:p>
                      <a:pPr algn="l">
                        <a:lnSpc>
                          <a:spcPct val="115000"/>
                        </a:lnSpc>
                        <a:spcAft>
                          <a:spcPts val="0"/>
                        </a:spcAft>
                      </a:pPr>
                      <a:r>
                        <a:rPr lang="en-US" sz="1600" dirty="0" err="1">
                          <a:solidFill>
                            <a:schemeClr val="tx1"/>
                          </a:solidFill>
                          <a:latin typeface="+mn-lt"/>
                        </a:rPr>
                        <a:t>Mobilisasi</a:t>
                      </a:r>
                      <a:r>
                        <a:rPr lang="en-US" sz="1600" dirty="0">
                          <a:solidFill>
                            <a:schemeClr val="tx1"/>
                          </a:solidFill>
                          <a:latin typeface="+mn-lt"/>
                        </a:rPr>
                        <a:t> </a:t>
                      </a:r>
                      <a:r>
                        <a:rPr lang="en-US" sz="1600" dirty="0" err="1">
                          <a:solidFill>
                            <a:schemeClr val="tx1"/>
                          </a:solidFill>
                          <a:latin typeface="+mn-lt"/>
                        </a:rPr>
                        <a:t>pembilahan</a:t>
                      </a:r>
                      <a:r>
                        <a:rPr lang="en-US" sz="1600" dirty="0">
                          <a:solidFill>
                            <a:schemeClr val="tx1"/>
                          </a:solidFill>
                          <a:latin typeface="+mn-lt"/>
                        </a:rPr>
                        <a:t> </a:t>
                      </a:r>
                      <a:r>
                        <a:rPr lang="en-US" sz="1600" dirty="0" err="1">
                          <a:solidFill>
                            <a:schemeClr val="tx1"/>
                          </a:solidFill>
                          <a:latin typeface="+mn-lt"/>
                        </a:rPr>
                        <a:t>keagamaan</a:t>
                      </a:r>
                      <a:r>
                        <a:rPr lang="en-US" sz="1600" dirty="0">
                          <a:solidFill>
                            <a:schemeClr val="tx1"/>
                          </a:solidFill>
                          <a:latin typeface="+mn-lt"/>
                        </a:rPr>
                        <a:t> </a:t>
                      </a:r>
                      <a:r>
                        <a:rPr lang="en-US" sz="1600" dirty="0" err="1">
                          <a:solidFill>
                            <a:schemeClr val="tx1"/>
                          </a:solidFill>
                          <a:latin typeface="+mn-lt"/>
                        </a:rPr>
                        <a:t>dan</a:t>
                      </a:r>
                      <a:r>
                        <a:rPr lang="en-US" sz="1600" dirty="0">
                          <a:solidFill>
                            <a:schemeClr val="tx1"/>
                          </a:solidFill>
                          <a:latin typeface="+mn-lt"/>
                        </a:rPr>
                        <a:t> regional</a:t>
                      </a:r>
                      <a:endParaRPr lang="en-US" sz="1600" dirty="0">
                        <a:solidFill>
                          <a:schemeClr val="tx1"/>
                        </a:solidFill>
                        <a:latin typeface="+mn-lt"/>
                        <a:ea typeface="Calibri"/>
                        <a:cs typeface="Times New Roman"/>
                      </a:endParaRPr>
                    </a:p>
                  </a:txBody>
                  <a:tcPr marL="52919" marR="52919" marT="0" marB="0"/>
                </a:tc>
                <a:tc>
                  <a:txBody>
                    <a:bodyPr/>
                    <a:lstStyle/>
                    <a:p>
                      <a:pPr algn="l">
                        <a:lnSpc>
                          <a:spcPct val="115000"/>
                        </a:lnSpc>
                        <a:spcAft>
                          <a:spcPts val="0"/>
                        </a:spcAft>
                      </a:pPr>
                      <a:r>
                        <a:rPr lang="en-US" sz="1600" dirty="0" err="1">
                          <a:solidFill>
                            <a:schemeClr val="tx1"/>
                          </a:solidFill>
                          <a:latin typeface="+mn-lt"/>
                        </a:rPr>
                        <a:t>Mobilisasi</a:t>
                      </a:r>
                      <a:r>
                        <a:rPr lang="en-US" sz="1600" dirty="0">
                          <a:solidFill>
                            <a:schemeClr val="tx1"/>
                          </a:solidFill>
                          <a:latin typeface="+mn-lt"/>
                        </a:rPr>
                        <a:t> </a:t>
                      </a:r>
                      <a:r>
                        <a:rPr lang="en-US" sz="1600" dirty="0" err="1">
                          <a:solidFill>
                            <a:schemeClr val="tx1"/>
                          </a:solidFill>
                          <a:latin typeface="+mn-lt"/>
                        </a:rPr>
                        <a:t>pembilahan</a:t>
                      </a:r>
                      <a:endParaRPr lang="en-US" sz="1600" dirty="0">
                        <a:solidFill>
                          <a:schemeClr val="tx1"/>
                        </a:solidFill>
                        <a:latin typeface="+mn-lt"/>
                        <a:ea typeface="Calibri"/>
                        <a:cs typeface="Times New Roman"/>
                      </a:endParaRPr>
                    </a:p>
                  </a:txBody>
                  <a:tcPr marL="52919" marR="52919" marT="0" marB="0"/>
                </a:tc>
                <a:tc>
                  <a:txBody>
                    <a:bodyPr/>
                    <a:lstStyle/>
                    <a:p>
                      <a:pPr algn="l">
                        <a:lnSpc>
                          <a:spcPct val="115000"/>
                        </a:lnSpc>
                        <a:spcAft>
                          <a:spcPts val="0"/>
                        </a:spcAft>
                      </a:pPr>
                      <a:r>
                        <a:rPr lang="en-US" sz="1600" dirty="0" err="1">
                          <a:solidFill>
                            <a:schemeClr val="tx1"/>
                          </a:solidFill>
                          <a:latin typeface="+mn-lt"/>
                        </a:rPr>
                        <a:t>Semua</a:t>
                      </a:r>
                      <a:r>
                        <a:rPr lang="en-US" sz="1600" dirty="0">
                          <a:solidFill>
                            <a:schemeClr val="tx1"/>
                          </a:solidFill>
                          <a:latin typeface="+mn-lt"/>
                        </a:rPr>
                        <a:t> </a:t>
                      </a:r>
                      <a:r>
                        <a:rPr lang="en-US" sz="1600" dirty="0" err="1">
                          <a:solidFill>
                            <a:schemeClr val="tx1"/>
                          </a:solidFill>
                          <a:latin typeface="+mn-lt"/>
                        </a:rPr>
                        <a:t>pembilahan</a:t>
                      </a:r>
                      <a:r>
                        <a:rPr lang="en-US" sz="1600" dirty="0">
                          <a:solidFill>
                            <a:schemeClr val="tx1"/>
                          </a:solidFill>
                          <a:latin typeface="+mn-lt"/>
                        </a:rPr>
                        <a:t> social </a:t>
                      </a:r>
                      <a:r>
                        <a:rPr lang="en-US" sz="1600" dirty="0" err="1">
                          <a:solidFill>
                            <a:schemeClr val="tx1"/>
                          </a:solidFill>
                          <a:latin typeface="+mn-lt"/>
                        </a:rPr>
                        <a:t>berusaha</a:t>
                      </a:r>
                      <a:r>
                        <a:rPr lang="en-US" sz="1600" dirty="0">
                          <a:solidFill>
                            <a:schemeClr val="tx1"/>
                          </a:solidFill>
                          <a:latin typeface="+mn-lt"/>
                        </a:rPr>
                        <a:t> </a:t>
                      </a:r>
                      <a:r>
                        <a:rPr lang="en-US" sz="1600" dirty="0" err="1">
                          <a:solidFill>
                            <a:schemeClr val="tx1"/>
                          </a:solidFill>
                          <a:latin typeface="+mn-lt"/>
                        </a:rPr>
                        <a:t>dimobilisasi</a:t>
                      </a:r>
                      <a:endParaRPr lang="en-US" sz="1600" dirty="0">
                        <a:solidFill>
                          <a:schemeClr val="tx1"/>
                        </a:solidFill>
                        <a:latin typeface="+mn-lt"/>
                        <a:ea typeface="Calibri"/>
                        <a:cs typeface="Times New Roman"/>
                      </a:endParaRPr>
                    </a:p>
                  </a:txBody>
                  <a:tcPr marL="52919" marR="52919" marT="0" marB="0"/>
                </a:tc>
              </a:tr>
            </a:tbl>
          </a:graphicData>
        </a:graphic>
      </p:graphicFrame>
      <p:sp>
        <p:nvSpPr>
          <p:cNvPr id="5" name="TextBox 4"/>
          <p:cNvSpPr txBox="1"/>
          <p:nvPr/>
        </p:nvSpPr>
        <p:spPr>
          <a:xfrm>
            <a:off x="381000" y="838200"/>
            <a:ext cx="8153400" cy="369332"/>
          </a:xfrm>
          <a:prstGeom prst="rect">
            <a:avLst/>
          </a:prstGeom>
          <a:noFill/>
        </p:spPr>
        <p:txBody>
          <a:bodyPr wrap="square" rtlCol="0">
            <a:spAutoFit/>
          </a:bodyPr>
          <a:lstStyle/>
          <a:p>
            <a:pPr algn="ctr"/>
            <a:r>
              <a:rPr lang="en-US" b="1" i="1" dirty="0" smtClean="0">
                <a:latin typeface="Berlin Sans FB Demi" pitchFamily="34" charset="0"/>
              </a:rPr>
              <a:t>Social Cleavage  </a:t>
            </a:r>
            <a:r>
              <a:rPr lang="en-US" b="1" dirty="0" err="1" smtClean="0">
                <a:latin typeface="Berlin Sans FB Demi" pitchFamily="34" charset="0"/>
              </a:rPr>
              <a:t>dan</a:t>
            </a:r>
            <a:r>
              <a:rPr lang="en-US" b="1" dirty="0" smtClean="0">
                <a:latin typeface="Berlin Sans FB Demi" pitchFamily="34" charset="0"/>
              </a:rPr>
              <a:t> </a:t>
            </a:r>
            <a:r>
              <a:rPr lang="en-US" b="1" dirty="0" err="1" smtClean="0">
                <a:latin typeface="Berlin Sans FB Demi" pitchFamily="34" charset="0"/>
              </a:rPr>
              <a:t>Ragam</a:t>
            </a:r>
            <a:r>
              <a:rPr lang="en-US" b="1" dirty="0" smtClean="0">
                <a:latin typeface="Berlin Sans FB Demi" pitchFamily="34" charset="0"/>
              </a:rPr>
              <a:t> </a:t>
            </a:r>
            <a:r>
              <a:rPr lang="en-US" b="1" dirty="0" err="1" smtClean="0">
                <a:latin typeface="Berlin Sans FB Demi" pitchFamily="34" charset="0"/>
              </a:rPr>
              <a:t>Kepartaian</a:t>
            </a:r>
            <a:r>
              <a:rPr lang="en-US" b="1" dirty="0" smtClean="0">
                <a:latin typeface="Berlin Sans FB Demi" pitchFamily="34" charset="0"/>
              </a:rPr>
              <a:t> </a:t>
            </a:r>
            <a:r>
              <a:rPr lang="en-US" b="1" dirty="0" err="1" smtClean="0">
                <a:latin typeface="Berlin Sans FB Demi" pitchFamily="34" charset="0"/>
              </a:rPr>
              <a:t>dari</a:t>
            </a:r>
            <a:r>
              <a:rPr lang="en-US" b="1" dirty="0" smtClean="0">
                <a:latin typeface="Berlin Sans FB Demi" pitchFamily="34" charset="0"/>
              </a:rPr>
              <a:t> </a:t>
            </a:r>
            <a:r>
              <a:rPr lang="en-US" b="1" dirty="0" err="1" smtClean="0">
                <a:latin typeface="Berlin Sans FB Demi" pitchFamily="34" charset="0"/>
              </a:rPr>
              <a:t>Masa</a:t>
            </a:r>
            <a:r>
              <a:rPr lang="en-US" b="1" dirty="0" smtClean="0">
                <a:latin typeface="Berlin Sans FB Demi" pitchFamily="34" charset="0"/>
              </a:rPr>
              <a:t> </a:t>
            </a:r>
            <a:r>
              <a:rPr lang="en-US" b="1" dirty="0" err="1" smtClean="0">
                <a:latin typeface="Berlin Sans FB Demi" pitchFamily="34" charset="0"/>
              </a:rPr>
              <a:t>Ke</a:t>
            </a:r>
            <a:r>
              <a:rPr lang="en-US" b="1" dirty="0" smtClean="0">
                <a:latin typeface="Berlin Sans FB Demi" pitchFamily="34" charset="0"/>
              </a:rPr>
              <a:t> </a:t>
            </a:r>
            <a:r>
              <a:rPr lang="en-US" b="1" dirty="0" err="1" smtClean="0">
                <a:latin typeface="Berlin Sans FB Demi" pitchFamily="34" charset="0"/>
              </a:rPr>
              <a:t>Masa</a:t>
            </a:r>
            <a:endParaRPr lang="en-US" b="1" dirty="0">
              <a:latin typeface="Berlin Sans FB Dem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4082"/>
          </a:xfrm>
        </p:spPr>
        <p:txBody>
          <a:bodyPr>
            <a:normAutofit/>
          </a:bodyPr>
          <a:lstStyle/>
          <a:p>
            <a:pPr algn="ctr"/>
            <a:r>
              <a:rPr lang="id-ID" sz="2800" b="1" dirty="0" smtClean="0">
                <a:solidFill>
                  <a:schemeClr val="tx1"/>
                </a:solidFill>
                <a:latin typeface="+mn-lt"/>
              </a:rPr>
              <a:t>PARTAI-PARTAI NASIONALIS</a:t>
            </a:r>
            <a:endParaRPr lang="id-ID" sz="2800" b="1" dirty="0">
              <a:solidFill>
                <a:schemeClr val="tx1"/>
              </a:solidFill>
              <a:latin typeface="+mn-lt"/>
            </a:endParaRPr>
          </a:p>
        </p:txBody>
      </p:sp>
      <p:sp>
        <p:nvSpPr>
          <p:cNvPr id="3" name="Content Placeholder 2"/>
          <p:cNvSpPr>
            <a:spLocks noGrp="1"/>
          </p:cNvSpPr>
          <p:nvPr>
            <p:ph sz="quarter" idx="1"/>
          </p:nvPr>
        </p:nvSpPr>
        <p:spPr>
          <a:xfrm>
            <a:off x="228600" y="1143000"/>
            <a:ext cx="8686800" cy="5638800"/>
          </a:xfrm>
        </p:spPr>
        <p:txBody>
          <a:bodyPr>
            <a:noAutofit/>
          </a:bodyPr>
          <a:lstStyle/>
          <a:p>
            <a:pPr marL="234950" indent="-234950" algn="just">
              <a:buFont typeface="+mj-lt"/>
              <a:buAutoNum type="arabicPeriod"/>
            </a:pPr>
            <a:r>
              <a:rPr lang="id-ID" sz="1800" b="1" dirty="0" smtClean="0">
                <a:latin typeface="Cambria Math" pitchFamily="18" charset="0"/>
                <a:ea typeface="Cambria Math" pitchFamily="18" charset="0"/>
              </a:rPr>
              <a:t>PNI</a:t>
            </a:r>
          </a:p>
          <a:p>
            <a:pPr marL="512763" lvl="1" indent="-333375" algn="just">
              <a:buFont typeface="Wingdings" pitchFamily="2" charset="2"/>
              <a:buChar char="q"/>
            </a:pPr>
            <a:r>
              <a:rPr lang="id-ID" sz="1800" dirty="0" smtClean="0">
                <a:solidFill>
                  <a:schemeClr val="tx1"/>
                </a:solidFill>
                <a:latin typeface="Cambria Math" pitchFamily="18" charset="0"/>
                <a:ea typeface="Cambria Math" pitchFamily="18" charset="0"/>
              </a:rPr>
              <a:t>Didirikan tahun 1946 oleh beberapa organisasi seperti Serikat Rakyat Indonesia (SERINDO), PNI Pati Madiun, ONU Palembang, PNI Sulawesi, Partai Kedaulatan Rakyat, Partai Republik Indonesia, dan beberapa partai kecil lainnya.</a:t>
            </a:r>
          </a:p>
          <a:p>
            <a:pPr marL="512763" lvl="1" indent="-333375" algn="just">
              <a:buFont typeface="Wingdings" pitchFamily="2" charset="2"/>
              <a:buChar char="q"/>
            </a:pPr>
            <a:r>
              <a:rPr lang="id-ID" sz="1800" dirty="0" smtClean="0">
                <a:solidFill>
                  <a:schemeClr val="tx1"/>
                </a:solidFill>
                <a:latin typeface="Cambria Math" pitchFamily="18" charset="0"/>
                <a:ea typeface="Cambria Math" pitchFamily="18" charset="0"/>
              </a:rPr>
              <a:t>Partai ini mewadahi kaum nasionalis dengan asas sosio-nasional demokrasi (Marhaenisme), sebuah ideologi progresif yang dikonseptualisasikan oleh Soekarno</a:t>
            </a:r>
          </a:p>
          <a:p>
            <a:pPr marL="512763" lvl="1" indent="-333375" algn="just">
              <a:buFont typeface="Wingdings" pitchFamily="2" charset="2"/>
              <a:buChar char="q"/>
            </a:pPr>
            <a:r>
              <a:rPr lang="id-ID" sz="1800" dirty="0" smtClean="0">
                <a:solidFill>
                  <a:schemeClr val="tx1"/>
                </a:solidFill>
                <a:latin typeface="Cambria Math" pitchFamily="18" charset="0"/>
                <a:ea typeface="Cambria Math" pitchFamily="18" charset="0"/>
              </a:rPr>
              <a:t>Tahun 1955 PNI menempati posisi pertama dengan perolehan suara 22,3 %, basis utama tersebar di pulau Jawa seperti Jawa Tengah, Jawa Timur, dan Yogyakarta. </a:t>
            </a:r>
          </a:p>
          <a:p>
            <a:pPr marL="512763" lvl="1" indent="-333375" algn="just">
              <a:buFont typeface="Wingdings" pitchFamily="2" charset="2"/>
              <a:buChar char="q"/>
            </a:pPr>
            <a:r>
              <a:rPr lang="id-ID" sz="1800" dirty="0" smtClean="0">
                <a:solidFill>
                  <a:schemeClr val="tx1"/>
                </a:solidFill>
                <a:latin typeface="Cambria Math" pitchFamily="18" charset="0"/>
                <a:ea typeface="Cambria Math" pitchFamily="18" charset="0"/>
              </a:rPr>
              <a:t>Pada sidang-sidang konstituante, PNI menjadi benteng yang kukuh atas aspirasi pembentukan negara Islam  dan menginginkan agar negara tetap berdasarkan Pancasila</a:t>
            </a:r>
          </a:p>
          <a:p>
            <a:pPr marL="512763" lvl="1" indent="-333375" algn="just">
              <a:buFont typeface="Wingdings" pitchFamily="2" charset="2"/>
              <a:buChar char="q"/>
            </a:pPr>
            <a:r>
              <a:rPr lang="id-ID" sz="1800" dirty="0" smtClean="0">
                <a:solidFill>
                  <a:schemeClr val="tx1"/>
                </a:solidFill>
                <a:latin typeface="Cambria Math" pitchFamily="18" charset="0"/>
                <a:ea typeface="Cambria Math" pitchFamily="18" charset="0"/>
              </a:rPr>
              <a:t>Pada pemilu 1971 perolehan suara PNI merosot menjadi 7 %.</a:t>
            </a:r>
          </a:p>
          <a:p>
            <a:pPr marL="512763" lvl="1" indent="-333375" algn="just">
              <a:buFont typeface="Wingdings" pitchFamily="2" charset="2"/>
              <a:buChar char="q"/>
            </a:pPr>
            <a:r>
              <a:rPr lang="id-ID" sz="1800" dirty="0" smtClean="0">
                <a:solidFill>
                  <a:schemeClr val="tx1"/>
                </a:solidFill>
                <a:latin typeface="Cambria Math" pitchFamily="18" charset="0"/>
                <a:ea typeface="Cambria Math" pitchFamily="18" charset="0"/>
              </a:rPr>
              <a:t>Akibat politik fusi di masa Orde Baru, PNI bersama Parkindo, Partai Katholik, Murba, dan IPKI kemudian melebur membantuk PDI.</a:t>
            </a:r>
          </a:p>
          <a:p>
            <a:pPr marL="512763" lvl="1" indent="-333375" algn="just">
              <a:buFont typeface="Wingdings" pitchFamily="2" charset="2"/>
              <a:buChar char="q"/>
            </a:pPr>
            <a:r>
              <a:rPr lang="id-ID" sz="1800" dirty="0" smtClean="0">
                <a:solidFill>
                  <a:schemeClr val="tx1"/>
                </a:solidFill>
                <a:latin typeface="Cambria Math" pitchFamily="18" charset="0"/>
                <a:ea typeface="Cambria Math" pitchFamily="18" charset="0"/>
              </a:rPr>
              <a:t>Pada pemilu 1999 PNI berusaha dihidupkan kembali dengan berbagai label seperti PNI Marhaen, PNI-Front Marhaenis, dlll</a:t>
            </a:r>
          </a:p>
          <a:p>
            <a:pPr marL="914400" lvl="1" indent="-514350" algn="just"/>
            <a:endParaRPr lang="id-ID" sz="1800" dirty="0">
              <a:solidFill>
                <a:schemeClr val="tx1"/>
              </a:solidFill>
              <a:latin typeface="Cambria Math" pitchFamily="18" charset="0"/>
              <a:ea typeface="Cambria Math" pitchFamily="18" charset="0"/>
            </a:endParaRPr>
          </a:p>
        </p:txBody>
      </p:sp>
    </p:spTree>
    <p:extLst>
      <p:ext uri="{BB962C8B-B14F-4D97-AF65-F5344CB8AC3E}">
        <p14:creationId xmlns="" xmlns:p14="http://schemas.microsoft.com/office/powerpoint/2010/main" val="2950524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762000"/>
            <a:ext cx="8382000" cy="5562600"/>
          </a:xfrm>
        </p:spPr>
        <p:txBody>
          <a:bodyPr>
            <a:normAutofit fontScale="92500" lnSpcReduction="10000"/>
          </a:bodyPr>
          <a:lstStyle/>
          <a:p>
            <a:pPr marL="279400" indent="-279400">
              <a:buFont typeface="+mj-lt"/>
              <a:buAutoNum type="arabicPeriod"/>
            </a:pPr>
            <a:r>
              <a:rPr lang="id-ID" sz="1900" b="1" dirty="0" smtClean="0">
                <a:latin typeface="Cambria Math" pitchFamily="18" charset="0"/>
                <a:ea typeface="Cambria Math" pitchFamily="18" charset="0"/>
              </a:rPr>
              <a:t>PDI Perjuangan</a:t>
            </a:r>
            <a:endParaRPr lang="en-US" sz="1900" b="1" dirty="0" smtClean="0">
              <a:latin typeface="Cambria Math" pitchFamily="18" charset="0"/>
              <a:ea typeface="Cambria Math" pitchFamily="18" charset="0"/>
            </a:endParaRPr>
          </a:p>
          <a:p>
            <a:pPr marL="279400" indent="-279400">
              <a:buNone/>
            </a:pPr>
            <a:endParaRPr lang="id-ID" sz="1900" b="1" dirty="0" smtClean="0">
              <a:latin typeface="Cambria Math" pitchFamily="18" charset="0"/>
              <a:ea typeface="Cambria Math" pitchFamily="18" charset="0"/>
            </a:endParaRPr>
          </a:p>
          <a:p>
            <a:pPr marL="512763" lvl="1" indent="-333375" algn="just">
              <a:buFont typeface="Wingdings" pitchFamily="2" charset="2"/>
              <a:buChar char="q"/>
            </a:pPr>
            <a:r>
              <a:rPr lang="id-ID" sz="1900" dirty="0" smtClean="0">
                <a:latin typeface="Cambria Math" pitchFamily="18" charset="0"/>
                <a:ea typeface="Cambria Math" pitchFamily="18" charset="0"/>
              </a:rPr>
              <a:t>Merupakan kelanjutan dari PDI di era Orde  Baru. </a:t>
            </a:r>
          </a:p>
          <a:p>
            <a:pPr marL="512763" lvl="1" indent="-333375" algn="just">
              <a:buFont typeface="Wingdings" pitchFamily="2" charset="2"/>
              <a:buChar char="q"/>
            </a:pPr>
            <a:r>
              <a:rPr lang="id-ID" sz="1900" dirty="0" smtClean="0">
                <a:latin typeface="Cambria Math" pitchFamily="18" charset="0"/>
                <a:ea typeface="Cambria Math" pitchFamily="18" charset="0"/>
              </a:rPr>
              <a:t>PDI sendiri merupakan partai dengan ramuan ideologi yang rumit, PNI,Murba, dan IPKI adalah partai-partai dengan kecenderungan nasionalis-sekuler-progresif, populis. Sementara Parkindo dan partai Katholik merupakan partai yang berorientasi keagamaan  spiritual keagamaan kristen dan katholik.</a:t>
            </a:r>
          </a:p>
          <a:p>
            <a:pPr marL="512763" lvl="1" indent="-333375" algn="just">
              <a:buFont typeface="Wingdings" pitchFamily="2" charset="2"/>
              <a:buChar char="q"/>
            </a:pPr>
            <a:r>
              <a:rPr lang="id-ID" sz="1900" dirty="0" smtClean="0">
                <a:latin typeface="Cambria Math" pitchFamily="18" charset="0"/>
                <a:ea typeface="Cambria Math" pitchFamily="18" charset="0"/>
              </a:rPr>
              <a:t>Hubungan antara kubu materialis dengan kubu spiritualis ini tidak selalu akur, bahkan penuh kecurigaan, PNI mencurigai Parkindo dan partai katholik  karena dianggap sebagai agen imperialisme dan kapitalisme, sementara Parkindo dan partai Katholik mencurigai keterkaitan PNI dengan PNI Asu (Ali – Surachman), dan hanya menekankan marhaenisme sehingga tidak Pancasilais. Sedangkan Murba dicurigai sebagai penganut ajaran Trotsky.</a:t>
            </a:r>
          </a:p>
          <a:p>
            <a:pPr marL="512763" lvl="1" indent="-333375" algn="just">
              <a:buFont typeface="Wingdings" pitchFamily="2" charset="2"/>
              <a:buChar char="q"/>
            </a:pPr>
            <a:r>
              <a:rPr lang="id-ID" sz="1900" dirty="0" smtClean="0">
                <a:latin typeface="Cambria Math" pitchFamily="18" charset="0"/>
                <a:ea typeface="Cambria Math" pitchFamily="18" charset="0"/>
              </a:rPr>
              <a:t>PDIP sendiri merupakan hasil pertarungan untuk survive  dan perlawanan terhadap pemaksaan kehendak negara terhadap kehidupan partai menjelang keruntuhan Orba;</a:t>
            </a:r>
          </a:p>
          <a:p>
            <a:pPr marL="512763" lvl="1" indent="-333375" algn="just">
              <a:buFont typeface="Wingdings" pitchFamily="2" charset="2"/>
              <a:buChar char="q"/>
            </a:pPr>
            <a:r>
              <a:rPr lang="id-ID" sz="1900" dirty="0" smtClean="0">
                <a:latin typeface="Cambria Math" pitchFamily="18" charset="0"/>
                <a:ea typeface="Cambria Math" pitchFamily="18" charset="0"/>
              </a:rPr>
              <a:t>Orba dengan berbagai cara berusaha menghalangi keturunan Soekarno  (Megawati) untuk tampil memimpin PDI. Konflik berkepanjangan sejak tahun 1993 sd 1999, mengakibatkan PDI terpecah menjadi dua , satu dipimpin Megawati, satu lagi dipimpin oleh Suryadi yang didukung oleh Orde Baru.</a:t>
            </a:r>
          </a:p>
        </p:txBody>
      </p:sp>
    </p:spTree>
    <p:extLst>
      <p:ext uri="{BB962C8B-B14F-4D97-AF65-F5344CB8AC3E}">
        <p14:creationId xmlns="" xmlns:p14="http://schemas.microsoft.com/office/powerpoint/2010/main" val="3316480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82000" cy="6042248"/>
          </a:xfrm>
        </p:spPr>
        <p:txBody>
          <a:bodyPr>
            <a:noAutofit/>
          </a:bodyPr>
          <a:lstStyle/>
          <a:p>
            <a:pPr marL="234950" indent="-234950">
              <a:buNone/>
            </a:pPr>
            <a:r>
              <a:rPr lang="id-ID" sz="1800" b="1" dirty="0" smtClean="0">
                <a:latin typeface="Cambria Math" pitchFamily="18" charset="0"/>
                <a:ea typeface="Cambria Math" pitchFamily="18" charset="0"/>
              </a:rPr>
              <a:t>PDI Perjuangan</a:t>
            </a:r>
          </a:p>
          <a:p>
            <a:pPr marL="457200" lvl="1" indent="-346075" algn="just">
              <a:buFont typeface="Wingdings" pitchFamily="2" charset="2"/>
              <a:buChar char="q"/>
            </a:pPr>
            <a:r>
              <a:rPr lang="id-ID" sz="1800" dirty="0" smtClean="0">
                <a:latin typeface="Cambria Math" pitchFamily="18" charset="0"/>
                <a:ea typeface="Cambria Math" pitchFamily="18" charset="0"/>
              </a:rPr>
              <a:t>Legitimasi kedua kubu PDI diuji melalui pemilu 1997. Kubu Suryadi ikut pemilu bersama PPP dan Golkar, sementara PDI kubu Megawati memilih golput dan melakukan aliansi strategis dengan PPP yang dikenal dengan aliansi Mega Bintang. </a:t>
            </a:r>
          </a:p>
          <a:p>
            <a:pPr marL="457200" lvl="1" indent="-346075" algn="just">
              <a:buFont typeface="Wingdings" pitchFamily="2" charset="2"/>
              <a:buChar char="q"/>
            </a:pPr>
            <a:r>
              <a:rPr lang="id-ID" sz="1800" dirty="0" smtClean="0">
                <a:latin typeface="Cambria Math" pitchFamily="18" charset="0"/>
                <a:ea typeface="Cambria Math" pitchFamily="18" charset="0"/>
              </a:rPr>
              <a:t>Hasilnya , suara PDI merosot drastis dari 14,89 %  (1992) menjadi tinggal 3,06% (1997).</a:t>
            </a:r>
          </a:p>
          <a:p>
            <a:pPr marL="457200" lvl="1" indent="-346075" algn="just">
              <a:buFont typeface="Wingdings" pitchFamily="2" charset="2"/>
              <a:buChar char="q"/>
            </a:pPr>
            <a:r>
              <a:rPr lang="id-ID" sz="1800" dirty="0" smtClean="0">
                <a:latin typeface="Cambria Math" pitchFamily="18" charset="0"/>
                <a:ea typeface="Cambria Math" pitchFamily="18" charset="0"/>
              </a:rPr>
              <a:t>Setelah Orde Baru tumbang , kubu Megawati mendeklarasikan diri menjadi PDI Perjuangan pada 14 Februari 1999. dan menjadi peserta pemilu 1999 dan berhasil memenangkan pemilu dengan perolehan suara 33,7% jauh diatas PDI Suryadi yang waktu itu dipimpin Budi Harjono yang hanya memperoleh 1 % suara. </a:t>
            </a:r>
          </a:p>
          <a:p>
            <a:pPr marL="457200" lvl="1" indent="-346075" algn="just">
              <a:buFont typeface="Wingdings" pitchFamily="2" charset="2"/>
              <a:buChar char="q"/>
            </a:pPr>
            <a:r>
              <a:rPr lang="id-ID" sz="1800" dirty="0" smtClean="0">
                <a:latin typeface="Cambria Math" pitchFamily="18" charset="0"/>
                <a:ea typeface="Cambria Math" pitchFamily="18" charset="0"/>
              </a:rPr>
              <a:t>PDIP mempresentasikan ideologi politik nasional-kerakyatan  dan pada saat bersamaan merepresentasikan pembilahan sosial sekuler dan abangan. Ketika amandemen konstitusi dilaksanakan , PDIP menolak kehendak partai-partai Islam untuk mengubah pasal-pasal yang berhubungan dengan agama.</a:t>
            </a:r>
          </a:p>
          <a:p>
            <a:pPr marL="457200" lvl="1" indent="-346075" algn="just">
              <a:buFont typeface="Wingdings" pitchFamily="2" charset="2"/>
              <a:buChar char="q"/>
            </a:pPr>
            <a:r>
              <a:rPr lang="id-ID" sz="1800" dirty="0" smtClean="0">
                <a:latin typeface="Cambria Math" pitchFamily="18" charset="0"/>
                <a:ea typeface="Cambria Math" pitchFamily="18" charset="0"/>
              </a:rPr>
              <a:t>Pada pemilu 2004 perolehan suara PDIP merosot tinggal 18% dan pada pemilu 2009 merosot lagi tinggal 14 %. Penyebabnya tidak lain adalah gejolak internal dan perpecahan internal yang terus terjadi dan ketidak puasaan terhadap kepemimpinan Megawati. </a:t>
            </a:r>
          </a:p>
        </p:txBody>
      </p:sp>
    </p:spTree>
    <p:extLst>
      <p:ext uri="{BB962C8B-B14F-4D97-AF65-F5344CB8AC3E}">
        <p14:creationId xmlns="" xmlns:p14="http://schemas.microsoft.com/office/powerpoint/2010/main" val="1940298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7772400" cy="868362"/>
          </a:xfrm>
        </p:spPr>
        <p:txBody>
          <a:bodyPr>
            <a:normAutofit/>
          </a:bodyPr>
          <a:lstStyle/>
          <a:p>
            <a:pPr algn="ctr"/>
            <a:r>
              <a:rPr lang="id-ID" sz="3600" dirty="0" smtClean="0">
                <a:solidFill>
                  <a:schemeClr val="tx1"/>
                </a:solidFill>
                <a:latin typeface="Bauhaus 93" pitchFamily="82" charset="0"/>
              </a:rPr>
              <a:t>Partai-Partai Programatik</a:t>
            </a:r>
            <a:endParaRPr lang="id-ID" sz="3600" dirty="0">
              <a:solidFill>
                <a:schemeClr val="tx1"/>
              </a:solidFill>
              <a:latin typeface="Bauhaus 93" pitchFamily="82" charset="0"/>
            </a:endParaRPr>
          </a:p>
        </p:txBody>
      </p:sp>
      <p:sp>
        <p:nvSpPr>
          <p:cNvPr id="3" name="Content Placeholder 2"/>
          <p:cNvSpPr>
            <a:spLocks noGrp="1"/>
          </p:cNvSpPr>
          <p:nvPr>
            <p:ph idx="1"/>
          </p:nvPr>
        </p:nvSpPr>
        <p:spPr>
          <a:xfrm>
            <a:off x="609600" y="2209800"/>
            <a:ext cx="7239000" cy="1524000"/>
          </a:xfrm>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id-ID" sz="2000" dirty="0" smtClean="0">
                <a:latin typeface="Cambria Math" pitchFamily="18" charset="0"/>
                <a:ea typeface="Cambria Math" pitchFamily="18" charset="0"/>
              </a:rPr>
              <a:t>Ciri partai programatik adalah tidak mendasarkan diri pada ideologi tertentu secara rigid, berorientasi pada program yang menurut mereka baik apapun ideologinya. Dan berusaha keluar dari kerumitan ideologi yang dianggapnya kontraproduktif</a:t>
            </a:r>
            <a:endParaRPr lang="id-ID" sz="2000" dirty="0">
              <a:latin typeface="Cambria Math" pitchFamily="18" charset="0"/>
              <a:ea typeface="Cambria Math" pitchFamily="18" charset="0"/>
            </a:endParaRPr>
          </a:p>
        </p:txBody>
      </p:sp>
    </p:spTree>
    <p:extLst>
      <p:ext uri="{BB962C8B-B14F-4D97-AF65-F5344CB8AC3E}">
        <p14:creationId xmlns="" xmlns:p14="http://schemas.microsoft.com/office/powerpoint/2010/main" val="3854061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639762"/>
          </a:xfrm>
        </p:spPr>
        <p:txBody>
          <a:bodyPr/>
          <a:lstStyle/>
          <a:p>
            <a:r>
              <a:rPr lang="id-ID" b="1" dirty="0" smtClean="0">
                <a:solidFill>
                  <a:schemeClr val="tx1"/>
                </a:solidFill>
              </a:rPr>
              <a:t>Partai-Partai Programatik</a:t>
            </a:r>
            <a:endParaRPr lang="id-ID" b="1" dirty="0">
              <a:solidFill>
                <a:schemeClr val="tx1"/>
              </a:solidFill>
            </a:endParaRPr>
          </a:p>
        </p:txBody>
      </p:sp>
      <p:sp>
        <p:nvSpPr>
          <p:cNvPr id="3" name="Content Placeholder 2"/>
          <p:cNvSpPr>
            <a:spLocks noGrp="1"/>
          </p:cNvSpPr>
          <p:nvPr>
            <p:ph sz="quarter" idx="1"/>
          </p:nvPr>
        </p:nvSpPr>
        <p:spPr>
          <a:xfrm>
            <a:off x="381000" y="1219200"/>
            <a:ext cx="8382000" cy="5105400"/>
          </a:xfrm>
        </p:spPr>
        <p:txBody>
          <a:bodyPr>
            <a:normAutofit fontScale="77500" lnSpcReduction="20000"/>
          </a:bodyPr>
          <a:lstStyle/>
          <a:p>
            <a:pPr marL="514350" indent="-514350">
              <a:buFont typeface="+mj-lt"/>
              <a:buAutoNum type="arabicPeriod"/>
            </a:pPr>
            <a:r>
              <a:rPr lang="id-ID" dirty="0" smtClean="0"/>
              <a:t>Golkar/Partai Golkar</a:t>
            </a:r>
          </a:p>
          <a:p>
            <a:pPr marL="568325" lvl="1" indent="-333375" algn="just"/>
            <a:r>
              <a:rPr lang="id-ID" dirty="0" smtClean="0"/>
              <a:t>Partai ini (Sebelumnya tidak disebut partai) lahir di era Orde Baru.</a:t>
            </a:r>
          </a:p>
          <a:p>
            <a:pPr marL="568325" lvl="1" indent="-333375" algn="just"/>
            <a:r>
              <a:rPr lang="id-ID" dirty="0" smtClean="0"/>
              <a:t>Dipakai oleh penguasa orba untuk melancarkan program-program pemerintah, bahkan difasilitasi secara berlebihan oleh OrBa sehingga tidak memberi ruang sama sekali pada partai-partai yang ada.</a:t>
            </a:r>
          </a:p>
          <a:p>
            <a:pPr marL="568325" lvl="1" indent="-333375" algn="just"/>
            <a:r>
              <a:rPr lang="id-ID" dirty="0" smtClean="0"/>
              <a:t>Pada masa reformasi partai jenis ini berkembang pesat karena prospek elektoralnya sangat baik karena berada ditengah spektrum ideologis antara nasionalis dan islam.</a:t>
            </a:r>
            <a:endParaRPr lang="en-US" dirty="0" smtClean="0"/>
          </a:p>
          <a:p>
            <a:pPr marL="568325" lvl="1" indent="-333375" algn="just"/>
            <a:r>
              <a:rPr lang="id-ID" dirty="0" smtClean="0"/>
              <a:t>Partai ini murni partai yang dibentuk dari rahim penguasa, secara spesifik militer, dan dibesarkan oleh penguasa. </a:t>
            </a:r>
            <a:endParaRPr lang="en-US" dirty="0" smtClean="0"/>
          </a:p>
          <a:p>
            <a:pPr marL="568325" lvl="1" indent="-333375" algn="just"/>
            <a:r>
              <a:rPr lang="id-ID" dirty="0" smtClean="0"/>
              <a:t>Embrio kelahirannya digagas sejak demokrasi terpimpin, direalisasikan dan dikonsolidasikan oleh Orba (1965-1997) dan tumbuh secara normal pada era reformasi (1998 – sekarang).</a:t>
            </a:r>
            <a:endParaRPr lang="en-US" dirty="0" smtClean="0"/>
          </a:p>
          <a:p>
            <a:pPr marL="568325" lvl="1" indent="-333375" algn="just"/>
            <a:r>
              <a:rPr lang="id-ID" dirty="0" smtClean="0"/>
              <a:t>Golkar mengusung ideologi modernisasi dan non-sektarian, berusaha melingkupi semua lairan politik utama dan kelompok-kelompok fungsional yang tidak berafiliasi pada partai lain, kecuali komunisme</a:t>
            </a:r>
            <a:endParaRPr lang="en-US" dirty="0" smtClean="0"/>
          </a:p>
          <a:p>
            <a:pPr marL="568325" lvl="1" indent="-333375" algn="just"/>
            <a:r>
              <a:rPr lang="id-ID" dirty="0" smtClean="0"/>
              <a:t>Embrio Golkar adalah kelompok fungsional yang terbentuk dimasa demokrasi terpimpin, diperkenalkan oleh Soekarno sebagai alternatif sistem politik barat yang dianggap tidak kompatibel dengan budaya Indonesia</a:t>
            </a:r>
            <a:endParaRPr lang="en-US" dirty="0" smtClean="0"/>
          </a:p>
          <a:p>
            <a:pPr marL="568325" lvl="1" indent="-333375" algn="just"/>
            <a:endParaRPr lang="id-ID" dirty="0" smtClean="0"/>
          </a:p>
          <a:p>
            <a:pPr marL="914400" lvl="1" indent="-514350"/>
            <a:endParaRPr lang="id-ID" dirty="0" smtClean="0"/>
          </a:p>
          <a:p>
            <a:pPr marL="914400" lvl="1" indent="-514350"/>
            <a:endParaRPr lang="id-ID" dirty="0"/>
          </a:p>
        </p:txBody>
      </p:sp>
    </p:spTree>
    <p:extLst>
      <p:ext uri="{BB962C8B-B14F-4D97-AF65-F5344CB8AC3E}">
        <p14:creationId xmlns="" xmlns:p14="http://schemas.microsoft.com/office/powerpoint/2010/main" val="24233010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Medi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pulent">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TotalTime>
  <Words>2162</Words>
  <Application>Microsoft Office PowerPoint</Application>
  <PresentationFormat>On-screen Show (4:3)</PresentationFormat>
  <Paragraphs>225</Paragraphs>
  <Slides>21</Slides>
  <Notes>1</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Median</vt:lpstr>
      <vt:lpstr>Origin</vt:lpstr>
      <vt:lpstr>Opulent</vt:lpstr>
      <vt:lpstr>Concourse</vt:lpstr>
      <vt:lpstr>PARTAI POLITIK DAN PEMBILAHAN SOSIAL</vt:lpstr>
      <vt:lpstr>Slide 2</vt:lpstr>
      <vt:lpstr>Slide 3</vt:lpstr>
      <vt:lpstr>Slide 4</vt:lpstr>
      <vt:lpstr>PARTAI-PARTAI NASIONALIS</vt:lpstr>
      <vt:lpstr>Slide 6</vt:lpstr>
      <vt:lpstr>Slide 7</vt:lpstr>
      <vt:lpstr>Partai-Partai Programatik</vt:lpstr>
      <vt:lpstr>Partai-Partai Programatik</vt:lpstr>
      <vt:lpstr>Slide 10</vt:lpstr>
      <vt:lpstr>Slide 11</vt:lpstr>
      <vt:lpstr>Slide 12</vt:lpstr>
      <vt:lpstr>Slide 13</vt:lpstr>
      <vt:lpstr>Slide 14</vt:lpstr>
      <vt:lpstr>Partai-Partai Berbasis Agama</vt:lpstr>
      <vt:lpstr>Slide 16</vt:lpstr>
      <vt:lpstr>Partai-Partai Pseudo Agama</vt:lpstr>
      <vt:lpstr>Slide 18</vt:lpstr>
      <vt:lpstr>Genealogi Partai Golongan Karya</vt:lpstr>
      <vt:lpstr>Genealogi Partai Persatuan Pembangunan</vt:lpstr>
      <vt:lpstr>Genealogi Partai Demokrasi Indonesia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61</cp:revision>
  <dcterms:created xsi:type="dcterms:W3CDTF">2013-04-19T20:47:15Z</dcterms:created>
  <dcterms:modified xsi:type="dcterms:W3CDTF">2013-04-21T20:21:00Z</dcterms:modified>
</cp:coreProperties>
</file>