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2A17E-2163-40DA-A7A3-E89929E37928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38922C4-7BA6-4635-AC96-6AFA964088F0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Party in the Electorate         </a:t>
          </a:r>
          <a:r>
            <a:rPr lang="en-US" dirty="0" smtClean="0"/>
            <a:t>(Party voters and identifiers)</a:t>
          </a:r>
          <a:endParaRPr lang="en-US" dirty="0"/>
        </a:p>
      </dgm:t>
    </dgm:pt>
    <dgm:pt modelId="{7E04A99E-C7B3-44A3-8E5E-21BEB187EFEE}" type="parTrans" cxnId="{CC61F39C-D083-472F-B406-9CD2C80A27CD}">
      <dgm:prSet/>
      <dgm:spPr/>
      <dgm:t>
        <a:bodyPr/>
        <a:lstStyle/>
        <a:p>
          <a:endParaRPr lang="en-US"/>
        </a:p>
      </dgm:t>
    </dgm:pt>
    <dgm:pt modelId="{BC1CF61D-654C-4343-82EE-4C3E2DAEF4C6}" type="sibTrans" cxnId="{CC61F39C-D083-472F-B406-9CD2C80A27CD}">
      <dgm:prSet/>
      <dgm:spPr/>
      <dgm:t>
        <a:bodyPr/>
        <a:lstStyle/>
        <a:p>
          <a:endParaRPr lang="en-US"/>
        </a:p>
      </dgm:t>
    </dgm:pt>
    <dgm:pt modelId="{A94D0F0B-F81D-4024-8E96-9C6ABBBF97C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Party Organization                 (Party </a:t>
          </a:r>
          <a:r>
            <a:rPr lang="en-US" dirty="0" err="1" smtClean="0"/>
            <a:t>Officiers,Committees</a:t>
          </a:r>
          <a:r>
            <a:rPr lang="en-US" dirty="0" smtClean="0"/>
            <a:t>, Staff, And Workers)</a:t>
          </a:r>
          <a:endParaRPr lang="en-US" dirty="0"/>
        </a:p>
      </dgm:t>
    </dgm:pt>
    <dgm:pt modelId="{48945C66-921A-4666-BCAC-E2784A259CD3}" type="parTrans" cxnId="{1330BF33-6DA4-4C10-899F-CC8D63213536}">
      <dgm:prSet/>
      <dgm:spPr/>
      <dgm:t>
        <a:bodyPr/>
        <a:lstStyle/>
        <a:p>
          <a:endParaRPr lang="en-US"/>
        </a:p>
      </dgm:t>
    </dgm:pt>
    <dgm:pt modelId="{70B0A09C-2BCA-4DC8-882E-185E2A10AEF1}" type="sibTrans" cxnId="{1330BF33-6DA4-4C10-899F-CC8D63213536}">
      <dgm:prSet/>
      <dgm:spPr/>
      <dgm:t>
        <a:bodyPr/>
        <a:lstStyle/>
        <a:p>
          <a:endParaRPr lang="en-US"/>
        </a:p>
      </dgm:t>
    </dgm:pt>
    <dgm:pt modelId="{D7A15D36-AD3F-4C6D-A2CE-8AED68746053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Party in the Government </a:t>
          </a:r>
          <a:r>
            <a:rPr lang="en-US" dirty="0" smtClean="0"/>
            <a:t>(governmental office holders)</a:t>
          </a:r>
          <a:endParaRPr lang="en-US" dirty="0"/>
        </a:p>
      </dgm:t>
    </dgm:pt>
    <dgm:pt modelId="{4D51C843-6445-49A4-857E-B50A3AE5D0B0}" type="parTrans" cxnId="{87C7B513-A938-492D-8EC0-17E56EF34DF4}">
      <dgm:prSet/>
      <dgm:spPr/>
      <dgm:t>
        <a:bodyPr/>
        <a:lstStyle/>
        <a:p>
          <a:endParaRPr lang="en-US"/>
        </a:p>
      </dgm:t>
    </dgm:pt>
    <dgm:pt modelId="{108A912C-48BF-463B-89DE-EC1C10C6A8CA}" type="sibTrans" cxnId="{87C7B513-A938-492D-8EC0-17E56EF34DF4}">
      <dgm:prSet/>
      <dgm:spPr/>
      <dgm:t>
        <a:bodyPr/>
        <a:lstStyle/>
        <a:p>
          <a:endParaRPr lang="en-US"/>
        </a:p>
      </dgm:t>
    </dgm:pt>
    <dgm:pt modelId="{2365BD86-47DA-4EF4-AE47-D3E65F0C2D86}" type="pres">
      <dgm:prSet presAssocID="{58A2A17E-2163-40DA-A7A3-E89929E3792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BA601A-C422-44BA-8511-3CC644E2C1EE}" type="pres">
      <dgm:prSet presAssocID="{F38922C4-7BA6-4635-AC96-6AFA964088F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205CB-A1DA-48F5-8EF8-08EB8C6BD2AA}" type="pres">
      <dgm:prSet presAssocID="{F38922C4-7BA6-4635-AC96-6AFA964088F0}" presName="spNode" presStyleCnt="0"/>
      <dgm:spPr/>
      <dgm:t>
        <a:bodyPr/>
        <a:lstStyle/>
        <a:p>
          <a:endParaRPr lang="en-US"/>
        </a:p>
      </dgm:t>
    </dgm:pt>
    <dgm:pt modelId="{069C7008-21D5-43AD-967D-AE404B75BEC1}" type="pres">
      <dgm:prSet presAssocID="{BC1CF61D-654C-4343-82EE-4C3E2DAEF4C6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68571E3-9F71-4C8C-820F-536FEAC06F74}" type="pres">
      <dgm:prSet presAssocID="{A94D0F0B-F81D-4024-8E96-9C6ABBBF97C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94688-0249-4D45-BF9B-7047F0B9E2D3}" type="pres">
      <dgm:prSet presAssocID="{A94D0F0B-F81D-4024-8E96-9C6ABBBF97C3}" presName="spNode" presStyleCnt="0"/>
      <dgm:spPr/>
      <dgm:t>
        <a:bodyPr/>
        <a:lstStyle/>
        <a:p>
          <a:endParaRPr lang="en-US"/>
        </a:p>
      </dgm:t>
    </dgm:pt>
    <dgm:pt modelId="{0007885C-14A4-4573-B9B1-FF1B1B02D845}" type="pres">
      <dgm:prSet presAssocID="{70B0A09C-2BCA-4DC8-882E-185E2A10AEF1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533B1CD-295F-44BB-B7A0-A72BE1750CEC}" type="pres">
      <dgm:prSet presAssocID="{D7A15D36-AD3F-4C6D-A2CE-8AED687460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6C4A68-160C-45BB-8524-18273B304183}" type="pres">
      <dgm:prSet presAssocID="{D7A15D36-AD3F-4C6D-A2CE-8AED68746053}" presName="spNode" presStyleCnt="0"/>
      <dgm:spPr/>
      <dgm:t>
        <a:bodyPr/>
        <a:lstStyle/>
        <a:p>
          <a:endParaRPr lang="en-US"/>
        </a:p>
      </dgm:t>
    </dgm:pt>
    <dgm:pt modelId="{E9DD77ED-7442-4249-957E-26FFE5B6C45D}" type="pres">
      <dgm:prSet presAssocID="{108A912C-48BF-463B-89DE-EC1C10C6A8CA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D21D5C7A-273E-4DAA-80C1-11BF60467EA0}" type="presOf" srcId="{D7A15D36-AD3F-4C6D-A2CE-8AED68746053}" destId="{E533B1CD-295F-44BB-B7A0-A72BE1750CEC}" srcOrd="0" destOrd="0" presId="urn:microsoft.com/office/officeart/2005/8/layout/cycle5"/>
    <dgm:cxn modelId="{1330BF33-6DA4-4C10-899F-CC8D63213536}" srcId="{58A2A17E-2163-40DA-A7A3-E89929E37928}" destId="{A94D0F0B-F81D-4024-8E96-9C6ABBBF97C3}" srcOrd="1" destOrd="0" parTransId="{48945C66-921A-4666-BCAC-E2784A259CD3}" sibTransId="{70B0A09C-2BCA-4DC8-882E-185E2A10AEF1}"/>
    <dgm:cxn modelId="{89F57115-F2FA-4754-95AD-561815CB788F}" type="presOf" srcId="{58A2A17E-2163-40DA-A7A3-E89929E37928}" destId="{2365BD86-47DA-4EF4-AE47-D3E65F0C2D86}" srcOrd="0" destOrd="0" presId="urn:microsoft.com/office/officeart/2005/8/layout/cycle5"/>
    <dgm:cxn modelId="{A61451E9-2286-41AE-85EE-DEF012706FC5}" type="presOf" srcId="{70B0A09C-2BCA-4DC8-882E-185E2A10AEF1}" destId="{0007885C-14A4-4573-B9B1-FF1B1B02D845}" srcOrd="0" destOrd="0" presId="urn:microsoft.com/office/officeart/2005/8/layout/cycle5"/>
    <dgm:cxn modelId="{5993879D-13F7-4856-A51C-B3AC3543E190}" type="presOf" srcId="{F38922C4-7BA6-4635-AC96-6AFA964088F0}" destId="{0ABA601A-C422-44BA-8511-3CC644E2C1EE}" srcOrd="0" destOrd="0" presId="urn:microsoft.com/office/officeart/2005/8/layout/cycle5"/>
    <dgm:cxn modelId="{FF053E32-6AF6-4E38-A25B-2D306C717BFE}" type="presOf" srcId="{BC1CF61D-654C-4343-82EE-4C3E2DAEF4C6}" destId="{069C7008-21D5-43AD-967D-AE404B75BEC1}" srcOrd="0" destOrd="0" presId="urn:microsoft.com/office/officeart/2005/8/layout/cycle5"/>
    <dgm:cxn modelId="{87C7B513-A938-492D-8EC0-17E56EF34DF4}" srcId="{58A2A17E-2163-40DA-A7A3-E89929E37928}" destId="{D7A15D36-AD3F-4C6D-A2CE-8AED68746053}" srcOrd="2" destOrd="0" parTransId="{4D51C843-6445-49A4-857E-B50A3AE5D0B0}" sibTransId="{108A912C-48BF-463B-89DE-EC1C10C6A8CA}"/>
    <dgm:cxn modelId="{CC61F39C-D083-472F-B406-9CD2C80A27CD}" srcId="{58A2A17E-2163-40DA-A7A3-E89929E37928}" destId="{F38922C4-7BA6-4635-AC96-6AFA964088F0}" srcOrd="0" destOrd="0" parTransId="{7E04A99E-C7B3-44A3-8E5E-21BEB187EFEE}" sibTransId="{BC1CF61D-654C-4343-82EE-4C3E2DAEF4C6}"/>
    <dgm:cxn modelId="{C0236A8A-EFF2-43CE-8110-75E41613BFD1}" type="presOf" srcId="{108A912C-48BF-463B-89DE-EC1C10C6A8CA}" destId="{E9DD77ED-7442-4249-957E-26FFE5B6C45D}" srcOrd="0" destOrd="0" presId="urn:microsoft.com/office/officeart/2005/8/layout/cycle5"/>
    <dgm:cxn modelId="{787E338C-ADBA-47BB-9F99-9402DD75488C}" type="presOf" srcId="{A94D0F0B-F81D-4024-8E96-9C6ABBBF97C3}" destId="{A68571E3-9F71-4C8C-820F-536FEAC06F74}" srcOrd="0" destOrd="0" presId="urn:microsoft.com/office/officeart/2005/8/layout/cycle5"/>
    <dgm:cxn modelId="{739E84EC-ECB9-4675-A315-DA18DC183D17}" type="presParOf" srcId="{2365BD86-47DA-4EF4-AE47-D3E65F0C2D86}" destId="{0ABA601A-C422-44BA-8511-3CC644E2C1EE}" srcOrd="0" destOrd="0" presId="urn:microsoft.com/office/officeart/2005/8/layout/cycle5"/>
    <dgm:cxn modelId="{7E3E8019-4C7A-4EF4-A6C3-EED5AB9C1A62}" type="presParOf" srcId="{2365BD86-47DA-4EF4-AE47-D3E65F0C2D86}" destId="{DC6205CB-A1DA-48F5-8EF8-08EB8C6BD2AA}" srcOrd="1" destOrd="0" presId="urn:microsoft.com/office/officeart/2005/8/layout/cycle5"/>
    <dgm:cxn modelId="{E3B75934-DA76-4F7E-84A8-2926C7856B04}" type="presParOf" srcId="{2365BD86-47DA-4EF4-AE47-D3E65F0C2D86}" destId="{069C7008-21D5-43AD-967D-AE404B75BEC1}" srcOrd="2" destOrd="0" presId="urn:microsoft.com/office/officeart/2005/8/layout/cycle5"/>
    <dgm:cxn modelId="{809998F2-1C30-4F6B-B895-842D54EC1EB6}" type="presParOf" srcId="{2365BD86-47DA-4EF4-AE47-D3E65F0C2D86}" destId="{A68571E3-9F71-4C8C-820F-536FEAC06F74}" srcOrd="3" destOrd="0" presId="urn:microsoft.com/office/officeart/2005/8/layout/cycle5"/>
    <dgm:cxn modelId="{1E9389F6-924B-4BE2-9C96-16268DB2F01F}" type="presParOf" srcId="{2365BD86-47DA-4EF4-AE47-D3E65F0C2D86}" destId="{7ED94688-0249-4D45-BF9B-7047F0B9E2D3}" srcOrd="4" destOrd="0" presId="urn:microsoft.com/office/officeart/2005/8/layout/cycle5"/>
    <dgm:cxn modelId="{213282F4-D1C1-4D18-A745-24F35703A0CD}" type="presParOf" srcId="{2365BD86-47DA-4EF4-AE47-D3E65F0C2D86}" destId="{0007885C-14A4-4573-B9B1-FF1B1B02D845}" srcOrd="5" destOrd="0" presId="urn:microsoft.com/office/officeart/2005/8/layout/cycle5"/>
    <dgm:cxn modelId="{48EBBEB2-E543-4E4F-8987-54A46A3919B7}" type="presParOf" srcId="{2365BD86-47DA-4EF4-AE47-D3E65F0C2D86}" destId="{E533B1CD-295F-44BB-B7A0-A72BE1750CEC}" srcOrd="6" destOrd="0" presId="urn:microsoft.com/office/officeart/2005/8/layout/cycle5"/>
    <dgm:cxn modelId="{CCFFA5B2-688D-4DAC-8E15-A994BADC260E}" type="presParOf" srcId="{2365BD86-47DA-4EF4-AE47-D3E65F0C2D86}" destId="{4E6C4A68-160C-45BB-8524-18273B304183}" srcOrd="7" destOrd="0" presId="urn:microsoft.com/office/officeart/2005/8/layout/cycle5"/>
    <dgm:cxn modelId="{F8A7DBA7-4EE3-4B87-8A7D-45586ACDE6F8}" type="presParOf" srcId="{2365BD86-47DA-4EF4-AE47-D3E65F0C2D86}" destId="{E9DD77ED-7442-4249-957E-26FFE5B6C45D}" srcOrd="8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415F10-9E8A-4C47-B286-9BD41B2F3FF4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F5FF45-339E-4196-874E-F92FF696C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4.bp.blogspot.com/-aGmuZlIW5QE/UPS0Cf2Y51I/AAAAAAAABUM/uzcmTBkdnBc/s1600/partai+peserta+pemilu+2014+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4260">
            <a:off x="990600" y="1066800"/>
            <a:ext cx="7086600" cy="350520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267200"/>
            <a:ext cx="7010400" cy="685800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Hakekat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Partai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Yudhanto.S.A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Functions of Party Politics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smtClean="0"/>
              <a:t></a:t>
            </a:r>
          </a:p>
          <a:p>
            <a:pPr marL="0" indent="0" algn="just">
              <a:buNone/>
            </a:pPr>
            <a:r>
              <a:rPr lang="en-US" sz="2400" b="1" i="1" dirty="0" smtClean="0">
                <a:latin typeface="Arial Narrow" pitchFamily="34" charset="0"/>
              </a:rPr>
              <a:t>Parties in the electorate.</a:t>
            </a:r>
          </a:p>
          <a:p>
            <a:pPr marL="0" indent="0" algn="just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Arial Narrow" pitchFamily="34" charset="0"/>
              </a:rPr>
              <a:t>Fungsi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menunjuk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penampilan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politik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menghubungkan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individu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proses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demokrasi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746125" indent="-514350" algn="just">
              <a:buFont typeface="+mj-lt"/>
              <a:buAutoNum type="arabicPeriod"/>
            </a:pPr>
            <a:r>
              <a:rPr lang="en-US" sz="2400" i="1" dirty="0" err="1" smtClean="0">
                <a:latin typeface="Arial Narrow" pitchFamily="34" charset="0"/>
              </a:rPr>
              <a:t>Simplifiying</a:t>
            </a:r>
            <a:r>
              <a:rPr lang="en-US" sz="2400" i="1" dirty="0" smtClean="0">
                <a:latin typeface="Arial Narrow" pitchFamily="34" charset="0"/>
              </a:rPr>
              <a:t> choices for voter</a:t>
            </a:r>
          </a:p>
          <a:p>
            <a:pPr marL="746125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Educating citizens</a:t>
            </a:r>
          </a:p>
          <a:p>
            <a:pPr marL="746125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Generating symbols of </a:t>
            </a:r>
            <a:r>
              <a:rPr lang="en-US" sz="2400" i="1" dirty="0" err="1" smtClean="0">
                <a:latin typeface="Arial Narrow" pitchFamily="34" charset="0"/>
              </a:rPr>
              <a:t>indentification</a:t>
            </a:r>
            <a:r>
              <a:rPr lang="en-US" sz="2400" i="1" dirty="0" smtClean="0">
                <a:latin typeface="Arial Narrow" pitchFamily="34" charset="0"/>
              </a:rPr>
              <a:t> and loyalty</a:t>
            </a:r>
          </a:p>
          <a:p>
            <a:pPr marL="746125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Mobilizing people to participate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b="1" i="1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400" b="1" i="1" dirty="0" smtClean="0">
                <a:latin typeface="Arial Narrow" pitchFamily="34" charset="0"/>
              </a:rPr>
              <a:t>Parties as Organizations.</a:t>
            </a:r>
            <a:r>
              <a:rPr lang="en-US" sz="2400" dirty="0" smtClean="0">
                <a:latin typeface="Arial Narrow" pitchFamily="34" charset="0"/>
              </a:rPr>
              <a:t> </a:t>
            </a:r>
          </a:p>
          <a:p>
            <a:pPr marL="0" indent="0" algn="just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Arial Narrow" pitchFamily="34" charset="0"/>
              </a:rPr>
              <a:t>Fungsi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menunjuk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proses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organisasi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sendiri</a:t>
            </a:r>
            <a:endParaRPr lang="en-US" sz="2400" dirty="0" smtClean="0"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Recruiting leadership and seeking governmental office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Training political elites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i="1" dirty="0" smtClean="0">
                <a:latin typeface="Arial Narrow" pitchFamily="34" charset="0"/>
              </a:rPr>
              <a:t>Articulating political interests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i="1" dirty="0" err="1" smtClean="0">
                <a:latin typeface="Arial Narrow" pitchFamily="34" charset="0"/>
              </a:rPr>
              <a:t>Agregating</a:t>
            </a:r>
            <a:r>
              <a:rPr lang="en-US" sz="2400" i="1" dirty="0" smtClean="0">
                <a:latin typeface="Arial Narrow" pitchFamily="34" charset="0"/>
              </a:rPr>
              <a:t> political interests</a:t>
            </a:r>
          </a:p>
          <a:p>
            <a:pPr>
              <a:buNone/>
            </a:pP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Arial Narrow" pitchFamily="34" charset="0"/>
              </a:rPr>
              <a:t>Parties in Government.</a:t>
            </a:r>
          </a:p>
          <a:p>
            <a:pPr marL="0" indent="0">
              <a:buNone/>
            </a:pPr>
            <a:r>
              <a:rPr lang="en-US" sz="2400" dirty="0" err="1" smtClean="0">
                <a:latin typeface="Arial Narrow" pitchFamily="34" charset="0"/>
              </a:rPr>
              <a:t>Menunjuk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fungsi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dalampenataan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pengelolaan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urusan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pemerintahan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Creating majorities in government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Organizing the government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Implementing policy objectives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Organizing dissent and opposition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Ensuring responsibility for government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Controlling government administration</a:t>
            </a:r>
          </a:p>
          <a:p>
            <a:pPr marL="682625" indent="-450850">
              <a:buFont typeface="+mj-lt"/>
              <a:buAutoNum type="alphaLcParenR"/>
            </a:pPr>
            <a:r>
              <a:rPr lang="en-US" sz="2400" i="1" dirty="0" smtClean="0">
                <a:latin typeface="Arial Narrow" pitchFamily="34" charset="0"/>
              </a:rPr>
              <a:t>Fostering stability in government</a:t>
            </a:r>
          </a:p>
          <a:p>
            <a:pPr marL="0" indent="0">
              <a:buNone/>
            </a:pP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Partai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51960"/>
          </a:xfrm>
        </p:spPr>
        <p:txBody>
          <a:bodyPr/>
          <a:lstStyle/>
          <a:p>
            <a:pPr algn="just"/>
            <a:r>
              <a:rPr lang="en-US" dirty="0" err="1" smtClean="0">
                <a:latin typeface="Arial Narrow" pitchFamily="34" charset="0"/>
              </a:rPr>
              <a:t>Institusi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mengubah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metode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berpolitik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bersifat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tertutub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menjadi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terbuka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/>
            <a:endParaRPr lang="en-US" dirty="0">
              <a:latin typeface="Arial Narrow" pitchFamily="34" charset="0"/>
            </a:endParaRPr>
          </a:p>
          <a:p>
            <a:pPr algn="just"/>
            <a:r>
              <a:rPr lang="en-US" dirty="0" err="1">
                <a:latin typeface="Arial Narrow" pitchFamily="34" charset="0"/>
              </a:rPr>
              <a:t>Institusi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utama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demokrasi</a:t>
            </a:r>
            <a:r>
              <a:rPr lang="en-US" dirty="0">
                <a:latin typeface="Arial Narrow" pitchFamily="34" charset="0"/>
              </a:rPr>
              <a:t> modern</a:t>
            </a:r>
            <a:r>
              <a:rPr lang="en-US" dirty="0" smtClean="0">
                <a:latin typeface="Arial Narrow" pitchFamily="34" charset="0"/>
              </a:rPr>
              <a:t>. </a:t>
            </a:r>
            <a:r>
              <a:rPr lang="en-US" dirty="0" err="1" smtClean="0">
                <a:latin typeface="Arial Narrow" pitchFamily="34" charset="0"/>
              </a:rPr>
              <a:t>Proposisi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Schattschneider</a:t>
            </a:r>
            <a:r>
              <a:rPr lang="en-US" dirty="0">
                <a:latin typeface="Arial Narrow" pitchFamily="34" charset="0"/>
              </a:rPr>
              <a:t> “</a:t>
            </a:r>
            <a:r>
              <a:rPr lang="en-US" i="1" dirty="0">
                <a:latin typeface="Arial Narrow" pitchFamily="34" charset="0"/>
              </a:rPr>
              <a:t>the political parties created democracy and that modern democracy is unthinkable save </a:t>
            </a:r>
            <a:r>
              <a:rPr lang="en-US" i="1" dirty="0" err="1">
                <a:latin typeface="Arial Narrow" pitchFamily="34" charset="0"/>
              </a:rPr>
              <a:t>interm</a:t>
            </a:r>
            <a:r>
              <a:rPr lang="en-US" i="1" dirty="0">
                <a:latin typeface="Arial Narrow" pitchFamily="34" charset="0"/>
              </a:rPr>
              <a:t> of parties”.</a:t>
            </a:r>
            <a:endParaRPr lang="en-US" dirty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Partai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?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100" dirty="0" err="1" smtClean="0">
                <a:latin typeface="Arial Narrow" pitchFamily="34" charset="0"/>
              </a:rPr>
              <a:t>Terdapat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beragam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definisi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tentang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politik</a:t>
            </a:r>
            <a:r>
              <a:rPr lang="en-US" sz="2100" dirty="0" smtClean="0">
                <a:latin typeface="Arial Narrow" pitchFamily="34" charset="0"/>
              </a:rPr>
              <a:t>, </a:t>
            </a:r>
            <a:r>
              <a:rPr lang="en-US" sz="2100" dirty="0" err="1" smtClean="0">
                <a:latin typeface="Arial Narrow" pitchFamily="34" charset="0"/>
              </a:rPr>
              <a:t>Imawan</a:t>
            </a:r>
            <a:r>
              <a:rPr lang="en-US" sz="2100" dirty="0" smtClean="0">
                <a:latin typeface="Arial Narrow" pitchFamily="34" charset="0"/>
              </a:rPr>
              <a:t> (1996) </a:t>
            </a:r>
            <a:r>
              <a:rPr lang="en-US" sz="2100" dirty="0" err="1" smtClean="0">
                <a:latin typeface="Arial Narrow" pitchFamily="34" charset="0"/>
              </a:rPr>
              <a:t>menyebutkan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tidak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kurang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dari</a:t>
            </a:r>
            <a:r>
              <a:rPr lang="en-US" sz="2100" dirty="0" smtClean="0">
                <a:latin typeface="Arial Narrow" pitchFamily="34" charset="0"/>
              </a:rPr>
              <a:t> 80 </a:t>
            </a:r>
            <a:r>
              <a:rPr lang="en-US" sz="2100" dirty="0" err="1" smtClean="0">
                <a:latin typeface="Arial Narrow" pitchFamily="34" charset="0"/>
              </a:rPr>
              <a:t>variasi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definisi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tentang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Politik</a:t>
            </a:r>
            <a:r>
              <a:rPr lang="en-US" sz="2100" dirty="0" smtClean="0">
                <a:latin typeface="Arial Narrow" pitchFamily="34" charset="0"/>
              </a:rPr>
              <a:t>, </a:t>
            </a:r>
            <a:r>
              <a:rPr lang="en-US" sz="2100" dirty="0" err="1" smtClean="0">
                <a:latin typeface="Arial Narrow" pitchFamily="34" charset="0"/>
              </a:rPr>
              <a:t>terutama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berbeda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dalam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penekannya</a:t>
            </a:r>
            <a:r>
              <a:rPr lang="en-US" sz="2100" dirty="0" smtClean="0">
                <a:latin typeface="Arial Narrow" pitchFamily="34" charset="0"/>
              </a:rPr>
              <a:t> : (a). </a:t>
            </a:r>
            <a:r>
              <a:rPr lang="en-US" sz="2100" dirty="0" err="1" smtClean="0">
                <a:latin typeface="Arial Narrow" pitchFamily="34" charset="0"/>
              </a:rPr>
              <a:t>Ideologi</a:t>
            </a:r>
            <a:r>
              <a:rPr lang="en-US" sz="2100" dirty="0" smtClean="0">
                <a:latin typeface="Arial Narrow" pitchFamily="34" charset="0"/>
              </a:rPr>
              <a:t> (Burke </a:t>
            </a:r>
            <a:r>
              <a:rPr lang="en-US" sz="2100" dirty="0" err="1" smtClean="0">
                <a:latin typeface="Arial Narrow" pitchFamily="34" charset="0"/>
              </a:rPr>
              <a:t>dan</a:t>
            </a:r>
            <a:r>
              <a:rPr lang="en-US" sz="2100" dirty="0" smtClean="0">
                <a:latin typeface="Arial Narrow" pitchFamily="34" charset="0"/>
              </a:rPr>
              <a:t> Reagan), (b) </a:t>
            </a:r>
            <a:r>
              <a:rPr lang="en-US" sz="2100" dirty="0" err="1" smtClean="0">
                <a:latin typeface="Arial Narrow" pitchFamily="34" charset="0"/>
              </a:rPr>
              <a:t>Penekanan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sebagai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alat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untuk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mendapatkan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akses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pemerintahan</a:t>
            </a:r>
            <a:r>
              <a:rPr lang="en-US" sz="2100" dirty="0" smtClean="0">
                <a:latin typeface="Arial Narrow" pitchFamily="34" charset="0"/>
              </a:rPr>
              <a:t> (Epstein, Schlesinger </a:t>
            </a:r>
            <a:r>
              <a:rPr lang="en-US" sz="2100" dirty="0" err="1" smtClean="0">
                <a:latin typeface="Arial Narrow" pitchFamily="34" charset="0"/>
              </a:rPr>
              <a:t>dan</a:t>
            </a:r>
            <a:r>
              <a:rPr lang="en-US" sz="2100" dirty="0" smtClean="0">
                <a:latin typeface="Arial Narrow" pitchFamily="34" charset="0"/>
              </a:rPr>
              <a:t> Aldrich), (c) </a:t>
            </a:r>
            <a:r>
              <a:rPr lang="en-US" sz="2100" dirty="0" err="1" smtClean="0">
                <a:latin typeface="Arial Narrow" pitchFamily="34" charset="0"/>
              </a:rPr>
              <a:t>Penekanan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sebagai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desaian</a:t>
            </a:r>
            <a:r>
              <a:rPr lang="en-US" sz="2100" dirty="0" smtClean="0">
                <a:latin typeface="Arial Narrow" pitchFamily="34" charset="0"/>
              </a:rPr>
              <a:t> instrument </a:t>
            </a:r>
            <a:r>
              <a:rPr lang="en-US" sz="2100" dirty="0" err="1" smtClean="0">
                <a:latin typeface="Arial Narrow" pitchFamily="34" charset="0"/>
              </a:rPr>
              <a:t>mediasi</a:t>
            </a:r>
            <a:r>
              <a:rPr lang="en-US" sz="2100" dirty="0" smtClean="0">
                <a:latin typeface="Arial Narrow" pitchFamily="34" charset="0"/>
              </a:rPr>
              <a:t> yang </a:t>
            </a:r>
            <a:r>
              <a:rPr lang="en-US" sz="2100" dirty="0" err="1" smtClean="0">
                <a:latin typeface="Arial Narrow" pitchFamily="34" charset="0"/>
              </a:rPr>
              <a:t>penting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dalam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mengorganisir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menyederhanakan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pilihan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pemilih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dalam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mempengaruhi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tindakan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pemerintah</a:t>
            </a:r>
            <a:r>
              <a:rPr lang="en-US" sz="2100" dirty="0" smtClean="0">
                <a:latin typeface="Arial Narrow" pitchFamily="34" charset="0"/>
              </a:rPr>
              <a:t> (Down, Key </a:t>
            </a:r>
            <a:r>
              <a:rPr lang="en-US" sz="2100" dirty="0" err="1" smtClean="0">
                <a:latin typeface="Arial Narrow" pitchFamily="34" charset="0"/>
              </a:rPr>
              <a:t>dan</a:t>
            </a:r>
            <a:r>
              <a:rPr lang="en-US" sz="2100" dirty="0" smtClean="0">
                <a:latin typeface="Arial Narrow" pitchFamily="34" charset="0"/>
              </a:rPr>
              <a:t> Chambers).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sz="2100" dirty="0" err="1" smtClean="0">
                <a:latin typeface="Arial Narrow" pitchFamily="34" charset="0"/>
              </a:rPr>
              <a:t>Organisasi</a:t>
            </a:r>
            <a:endParaRPr lang="en-US" sz="2100" dirty="0" smtClean="0">
              <a:latin typeface="Arial Narrow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US" sz="2100" dirty="0" err="1" smtClean="0">
                <a:latin typeface="Arial Narrow" pitchFamily="34" charset="0"/>
              </a:rPr>
              <a:t>seperangkat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nilai</a:t>
            </a:r>
            <a:endParaRPr lang="en-US" sz="2100" dirty="0" smtClean="0">
              <a:latin typeface="Arial Narrow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US" sz="2100" dirty="0" err="1" smtClean="0">
                <a:latin typeface="Arial Narrow" pitchFamily="34" charset="0"/>
              </a:rPr>
              <a:t>Orientasi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kekuasaan</a:t>
            </a:r>
            <a:endParaRPr lang="en-US" sz="2100" dirty="0" smtClean="0">
              <a:latin typeface="Arial Narrow" pitchFamily="34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en-US" sz="2100" dirty="0" err="1" smtClean="0">
                <a:latin typeface="Arial Narrow" pitchFamily="34" charset="0"/>
              </a:rPr>
              <a:t>Pemilu</a:t>
            </a:r>
            <a:endParaRPr lang="en-US" sz="21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en-US" sz="2000" dirty="0" smtClean="0">
                <a:latin typeface="Arial Narrow" pitchFamily="34" charset="0"/>
              </a:rPr>
              <a:t/>
            </a:r>
            <a:br>
              <a:rPr lang="en-US" sz="2000" dirty="0" smtClean="0">
                <a:latin typeface="Arial Narrow" pitchFamily="34" charset="0"/>
              </a:rPr>
            </a:br>
            <a:endParaRPr lang="en-US" sz="2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ctr"/>
            <a:r>
              <a:rPr lang="en-US" b="1" dirty="0" err="1" smtClean="0"/>
              <a:t>Asal</a:t>
            </a:r>
            <a:r>
              <a:rPr lang="en-US" b="1" dirty="0" smtClean="0"/>
              <a:t> </a:t>
            </a:r>
            <a:r>
              <a:rPr lang="en-US" b="1" dirty="0" err="1" smtClean="0"/>
              <a:t>Usul</a:t>
            </a:r>
            <a:r>
              <a:rPr lang="en-US" b="1" dirty="0" smtClean="0"/>
              <a:t> </a:t>
            </a:r>
            <a:r>
              <a:rPr lang="en-US" b="1" dirty="0" err="1" smtClean="0"/>
              <a:t>Partai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800" dirty="0" err="1" smtClean="0">
                <a:latin typeface="Arial Narrow" pitchFamily="34" charset="0"/>
              </a:rPr>
              <a:t>Adanya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perbedaan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kepentingan-kepentingan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menonjol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diantara</a:t>
            </a:r>
            <a:r>
              <a:rPr lang="en-US" sz="2800" dirty="0" smtClean="0">
                <a:latin typeface="Arial Narrow" pitchFamily="34" charset="0"/>
              </a:rPr>
              <a:t> </a:t>
            </a:r>
            <a:r>
              <a:rPr lang="en-US" sz="2800" dirty="0" err="1" smtClean="0">
                <a:latin typeface="Arial Narrow" pitchFamily="34" charset="0"/>
              </a:rPr>
              <a:t>kelompok</a:t>
            </a:r>
            <a:r>
              <a:rPr lang="en-US" sz="2800" dirty="0" smtClean="0">
                <a:latin typeface="Arial Narrow" pitchFamily="34" charset="0"/>
              </a:rPr>
              <a:t> </a:t>
            </a:r>
            <a:r>
              <a:rPr lang="en-US" sz="2800" dirty="0" err="1" smtClean="0">
                <a:latin typeface="Arial Narrow" pitchFamily="34" charset="0"/>
              </a:rPr>
              <a:t>masyarakat</a:t>
            </a:r>
            <a:r>
              <a:rPr lang="en-US" sz="2800" dirty="0" smtClean="0">
                <a:latin typeface="Arial Narrow" pitchFamily="34" charset="0"/>
              </a:rPr>
              <a:t> 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tempat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lahirnya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partai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politik</a:t>
            </a:r>
            <a:r>
              <a:rPr lang="en-US" sz="2800" dirty="0" smtClean="0">
                <a:latin typeface="Arial Narrow" pitchFamily="34" charset="0"/>
              </a:rPr>
              <a:t>. </a:t>
            </a:r>
            <a:r>
              <a:rPr lang="en-US" sz="2800" dirty="0" err="1" smtClean="0">
                <a:latin typeface="Arial Narrow" pitchFamily="34" charset="0"/>
              </a:rPr>
              <a:t>Ia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hanya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suatu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yang </a:t>
            </a:r>
            <a:r>
              <a:rPr lang="en-US" sz="2800" dirty="0" err="1" smtClean="0">
                <a:latin typeface="Arial Narrow" pitchFamily="34" charset="0"/>
              </a:rPr>
              <a:t>harus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terpenuhi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tetapi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memadai</a:t>
            </a:r>
            <a:r>
              <a:rPr lang="en-US" sz="2800" dirty="0" smtClean="0">
                <a:latin typeface="Arial Narrow" pitchFamily="34" charset="0"/>
              </a:rPr>
              <a:t> agar </a:t>
            </a:r>
            <a:r>
              <a:rPr lang="en-US" sz="2800" dirty="0" err="1" smtClean="0">
                <a:latin typeface="Arial Narrow" pitchFamily="34" charset="0"/>
              </a:rPr>
              <a:t>partai</a:t>
            </a:r>
            <a:r>
              <a:rPr lang="en-US" sz="2800" dirty="0" smtClean="0">
                <a:latin typeface="Arial Narrow" pitchFamily="34" charset="0"/>
              </a:rPr>
              <a:t> </a:t>
            </a:r>
            <a:r>
              <a:rPr lang="en-US" sz="2800" dirty="0" err="1" smtClean="0">
                <a:latin typeface="Arial Narrow" pitchFamily="34" charset="0"/>
              </a:rPr>
              <a:t>politik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bisa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muncul</a:t>
            </a:r>
            <a:r>
              <a:rPr lang="en-US" sz="2800" dirty="0" smtClean="0">
                <a:latin typeface="Arial Narrow" pitchFamily="34" charset="0"/>
              </a:rPr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A. </a:t>
            </a:r>
            <a:r>
              <a:rPr lang="en-US" b="1" dirty="0" err="1" smtClean="0">
                <a:solidFill>
                  <a:srgbClr val="FF0000"/>
                </a:solidFill>
              </a:rPr>
              <a:t>Teori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Institusional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Arial Narrow" pitchFamily="34" charset="0"/>
              </a:rPr>
              <a:t>Theori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terbentuk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melihat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hubungan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antara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parlemen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awal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timbulnya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politik</a:t>
            </a:r>
            <a:r>
              <a:rPr lang="en-US" sz="2400" dirty="0" smtClean="0">
                <a:latin typeface="Arial Narrow" pitchFamily="34" charset="0"/>
              </a:rPr>
              <a:t>. </a:t>
            </a:r>
            <a:r>
              <a:rPr lang="en-US" sz="2400" dirty="0" err="1" smtClean="0">
                <a:latin typeface="Arial Narrow" pitchFamily="34" charset="0"/>
              </a:rPr>
              <a:t>Keanggotaan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ditawarkan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secara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luas</a:t>
            </a:r>
            <a:r>
              <a:rPr lang="id-ID" sz="2400" dirty="0" smtClean="0">
                <a:latin typeface="Arial Narrow" pitchFamily="34" charset="0"/>
              </a:rPr>
              <a:t> seiring dengan </a:t>
            </a:r>
            <a:r>
              <a:rPr lang="id-ID" sz="2400" i="1" dirty="0" smtClean="0">
                <a:latin typeface="Arial Narrow" pitchFamily="34" charset="0"/>
              </a:rPr>
              <a:t>political suffrage </a:t>
            </a:r>
            <a:r>
              <a:rPr lang="id-ID" sz="2400" dirty="0" smtClean="0">
                <a:latin typeface="Arial Narrow" pitchFamily="34" charset="0"/>
              </a:rPr>
              <a:t>yang juga makin meluas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setiap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anggota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harus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id-ID" sz="2400" dirty="0" smtClean="0">
                <a:latin typeface="Arial Narrow" pitchFamily="34" charset="0"/>
              </a:rPr>
              <a:t>kontributif &amp;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aktif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organisasi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. Program </a:t>
            </a:r>
            <a:r>
              <a:rPr lang="en-US" sz="2400" dirty="0" err="1" smtClean="0">
                <a:latin typeface="Arial Narrow" pitchFamily="34" charset="0"/>
              </a:rPr>
              <a:t>partai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mnjadi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spesifik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id-ID" sz="2400" dirty="0" smtClean="0">
                <a:latin typeface="Arial Narrow" pitchFamily="34" charset="0"/>
              </a:rPr>
              <a:t>&amp;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diarahkan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terutama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kepincangan</a:t>
            </a:r>
            <a:r>
              <a:rPr lang="en-US" sz="2400" dirty="0" smtClean="0">
                <a:latin typeface="Arial Narrow" pitchFamily="34" charset="0"/>
              </a:rPr>
              <a:t>- </a:t>
            </a:r>
            <a:r>
              <a:rPr lang="en-US" sz="2400" dirty="0" err="1" smtClean="0">
                <a:latin typeface="Arial Narrow" pitchFamily="34" charset="0"/>
              </a:rPr>
              <a:t>kepincangan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sosial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id-ID" sz="2400" dirty="0" smtClean="0">
                <a:latin typeface="Arial Narrow" pitchFamily="34" charset="0"/>
              </a:rPr>
              <a:t>&amp; </a:t>
            </a:r>
            <a:r>
              <a:rPr lang="en-US" sz="2400" dirty="0" err="1" smtClean="0">
                <a:latin typeface="Arial Narrow" pitchFamily="34" charset="0"/>
              </a:rPr>
              <a:t>ekonomi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dihasilkan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oleh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revolusi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industri</a:t>
            </a:r>
            <a:r>
              <a:rPr lang="en-US" sz="2400" dirty="0" smtClean="0">
                <a:latin typeface="Arial Narrow" pitchFamily="34" charset="0"/>
              </a:rPr>
              <a:t>. 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Lahirnya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Partai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Politik</a:t>
            </a:r>
            <a:r>
              <a:rPr lang="en-US" sz="2800" b="1" dirty="0" smtClean="0">
                <a:solidFill>
                  <a:schemeClr val="tx1"/>
                </a:solidFill>
              </a:rPr>
              <a:t> Dari </a:t>
            </a:r>
            <a:r>
              <a:rPr lang="en-US" sz="2800" b="1" dirty="0" err="1" smtClean="0">
                <a:solidFill>
                  <a:schemeClr val="tx1"/>
                </a:solidFill>
              </a:rPr>
              <a:t>Dua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Arah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1. Intra-</a:t>
            </a: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parlemen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2. </a:t>
            </a:r>
            <a:r>
              <a:rPr lang="en-US" sz="1700" dirty="0" err="1" smtClean="0">
                <a:solidFill>
                  <a:schemeClr val="tx1"/>
                </a:solidFill>
              </a:rPr>
              <a:t>Partai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politik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dari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</a:rPr>
              <a:t>ekstra-parlemen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 Narrow" pitchFamily="34" charset="0"/>
              </a:rPr>
              <a:t>berkembang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tiga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tahap</a:t>
            </a:r>
            <a:r>
              <a:rPr lang="en-US" sz="2400" dirty="0" smtClean="0">
                <a:latin typeface="Arial Narrow" pitchFamily="34" charset="0"/>
              </a:rPr>
              <a:t>: </a:t>
            </a:r>
          </a:p>
          <a:p>
            <a:pPr marL="347663" indent="-288925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lahirnya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kelompok-kelompok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parlementer</a:t>
            </a:r>
            <a:r>
              <a:rPr lang="en-US" sz="2400" dirty="0" smtClean="0">
                <a:latin typeface="Arial Narrow" pitchFamily="34" charset="0"/>
              </a:rPr>
              <a:t>,</a:t>
            </a:r>
          </a:p>
          <a:p>
            <a:pPr marL="347663" indent="-288925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pembentukan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panitia-panitia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pemilihan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lokal</a:t>
            </a:r>
            <a:r>
              <a:rPr lang="en-US" sz="2400" dirty="0" smtClean="0">
                <a:latin typeface="Arial Narrow" pitchFamily="34" charset="0"/>
              </a:rPr>
              <a:t>,</a:t>
            </a:r>
          </a:p>
          <a:p>
            <a:pPr marL="347663" indent="-288925">
              <a:buFont typeface="+mj-lt"/>
              <a:buAutoNum type="arabicPeriod"/>
            </a:pPr>
            <a:r>
              <a:rPr lang="en-US" sz="2400" dirty="0" err="1" smtClean="0">
                <a:latin typeface="Arial Narrow" pitchFamily="34" charset="0"/>
              </a:rPr>
              <a:t>diadakannya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hubungan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permanen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diantara</a:t>
            </a:r>
            <a:r>
              <a:rPr lang="en-US" sz="2400" dirty="0" smtClean="0">
                <a:latin typeface="Arial Narrow" pitchFamily="34" charset="0"/>
              </a:rPr>
              <a:t> </a:t>
            </a:r>
            <a:r>
              <a:rPr lang="en-US" sz="2400" dirty="0" err="1" smtClean="0">
                <a:latin typeface="Arial Narrow" pitchFamily="34" charset="0"/>
              </a:rPr>
              <a:t>keduanya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pPr marL="406400" indent="-406400" algn="just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31775" indent="-231775" algn="just">
              <a:buFont typeface="Wingdings" pitchFamily="2" charset="2"/>
              <a:buChar char="Ø"/>
            </a:pPr>
            <a:r>
              <a:rPr lang="en-US" sz="2100" dirty="0" err="1" smtClean="0">
                <a:latin typeface="Arial Narrow" pitchFamily="34" charset="0"/>
              </a:rPr>
              <a:t>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politik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dari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ekstra-parlemen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secara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tipikal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menghadirkan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perlawanan-perlawan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ideologis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terhadap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elit</a:t>
            </a:r>
            <a:r>
              <a:rPr lang="en-US" sz="2100" dirty="0" smtClean="0">
                <a:latin typeface="Arial Narrow" pitchFamily="34" charset="0"/>
              </a:rPr>
              <a:t> yang </a:t>
            </a:r>
            <a:r>
              <a:rPr lang="en-US" sz="2100" dirty="0" err="1" smtClean="0">
                <a:latin typeface="Arial Narrow" pitchFamily="34" charset="0"/>
              </a:rPr>
              <a:t>berkuasa</a:t>
            </a:r>
            <a:r>
              <a:rPr lang="en-US" sz="2100" dirty="0" smtClean="0">
                <a:latin typeface="Arial Narrow" pitchFamily="34" charset="0"/>
              </a:rPr>
              <a:t>.</a:t>
            </a:r>
          </a:p>
          <a:p>
            <a:pPr marL="231775" indent="-231775" algn="just">
              <a:buFont typeface="Wingdings" pitchFamily="2" charset="2"/>
              <a:buChar char="Ø"/>
            </a:pPr>
            <a:r>
              <a:rPr lang="en-US" sz="2100" dirty="0" err="1" smtClean="0">
                <a:latin typeface="Arial Narrow" pitchFamily="34" charset="0"/>
              </a:rPr>
              <a:t>Partai-partai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ekstra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parlemen</a:t>
            </a:r>
            <a:r>
              <a:rPr lang="en-US" sz="2100" dirty="0" smtClean="0">
                <a:latin typeface="Arial Narrow" pitchFamily="34" charset="0"/>
              </a:rPr>
              <a:t> </a:t>
            </a:r>
            <a:r>
              <a:rPr lang="en-US" sz="2100" dirty="0" err="1" smtClean="0">
                <a:latin typeface="Arial Narrow" pitchFamily="34" charset="0"/>
              </a:rPr>
              <a:t>berusaha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masuk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koridor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kekuasaan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dengan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mengedepankan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kepentingan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kepentingan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kelompok</a:t>
            </a:r>
            <a:r>
              <a:rPr lang="en-US" sz="2100" dirty="0" smtClean="0">
                <a:latin typeface="Arial Narrow" pitchFamily="34" charset="0"/>
              </a:rPr>
              <a:t> yang </a:t>
            </a:r>
            <a:r>
              <a:rPr lang="en-US" sz="2100" dirty="0" err="1" smtClean="0">
                <a:latin typeface="Arial Narrow" pitchFamily="34" charset="0"/>
              </a:rPr>
              <a:t>sebelumnya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di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singkirkan</a:t>
            </a:r>
            <a:r>
              <a:rPr lang="en-US" sz="2100" dirty="0" smtClean="0">
                <a:latin typeface="Arial Narrow" pitchFamily="34" charset="0"/>
              </a:rPr>
              <a:t>. </a:t>
            </a:r>
            <a:r>
              <a:rPr lang="en-US" sz="2100" dirty="0" err="1" smtClean="0">
                <a:latin typeface="Arial Narrow" pitchFamily="34" charset="0"/>
              </a:rPr>
              <a:t>Ia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berusaha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mentransformasikan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sistem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politik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itu</a:t>
            </a:r>
            <a:r>
              <a:rPr lang="en-US" sz="2100" dirty="0" smtClean="0">
                <a:latin typeface="Arial Narrow" pitchFamily="34" charset="0"/>
              </a:rPr>
              <a:t> </a:t>
            </a:r>
            <a:r>
              <a:rPr lang="en-US" sz="2100" dirty="0" err="1" smtClean="0">
                <a:latin typeface="Arial Narrow" pitchFamily="34" charset="0"/>
              </a:rPr>
              <a:t>sendiri</a:t>
            </a:r>
            <a:endParaRPr lang="en-US" sz="2100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B. </a:t>
            </a:r>
            <a:r>
              <a:rPr lang="en-US" b="1" dirty="0" err="1" smtClean="0">
                <a:solidFill>
                  <a:srgbClr val="FF0000"/>
                </a:solidFill>
              </a:rPr>
              <a:t>Teori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Historis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90513" indent="-290513" algn="just">
              <a:buFont typeface="Wingdings" pitchFamily="2" charset="2"/>
              <a:buChar char="v"/>
            </a:pPr>
            <a:endParaRPr lang="en-US" dirty="0" smtClean="0">
              <a:latin typeface="Arial Narrow" pitchFamily="34" charset="0"/>
            </a:endParaRPr>
          </a:p>
          <a:p>
            <a:pPr marL="290513" indent="-290513" algn="just">
              <a:buFont typeface="Wingdings" pitchFamily="2" charset="2"/>
              <a:buChar char="v"/>
            </a:pPr>
            <a:endParaRPr lang="en-US" dirty="0" smtClean="0">
              <a:latin typeface="Arial Narrow" pitchFamily="34" charset="0"/>
            </a:endParaRPr>
          </a:p>
          <a:p>
            <a:pPr marL="290513" indent="-290513" algn="just">
              <a:buFont typeface="Wingdings" pitchFamily="2" charset="2"/>
              <a:buChar char="v"/>
            </a:pPr>
            <a:r>
              <a:rPr lang="en-US" dirty="0" err="1" smtClean="0">
                <a:latin typeface="Arial Narrow" pitchFamily="34" charset="0"/>
              </a:rPr>
              <a:t>Memberi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tekanan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krisis-krisis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sistemis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berkaitan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proses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pendirian-bangsa</a:t>
            </a:r>
            <a:r>
              <a:rPr lang="en-US" dirty="0" smtClean="0">
                <a:latin typeface="Arial Narrow" pitchFamily="34" charset="0"/>
              </a:rPr>
              <a:t>[nation-building].</a:t>
            </a:r>
          </a:p>
          <a:p>
            <a:pPr marL="290513" indent="-290513" algn="just">
              <a:buFont typeface="Wingdings" pitchFamily="2" charset="2"/>
              <a:buChar char="v"/>
            </a:pPr>
            <a:r>
              <a:rPr lang="en-US" dirty="0" err="1" smtClean="0">
                <a:latin typeface="Arial Narrow" pitchFamily="34" charset="0"/>
              </a:rPr>
              <a:t>Krisis-krisis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diantaranya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krisis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berkaitan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integrasi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nasional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legitimasi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bangsa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tuntutan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partisipasi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lebih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besar</a:t>
            </a:r>
            <a:r>
              <a:rPr lang="en-US" dirty="0" smtClean="0">
                <a:latin typeface="Arial Narrow" pitchFamily="34" charset="0"/>
              </a:rPr>
              <a:t>. </a:t>
            </a:r>
            <a:r>
              <a:rPr lang="en-US" dirty="0" err="1" smtClean="0">
                <a:latin typeface="Arial Narrow" pitchFamily="34" charset="0"/>
              </a:rPr>
              <a:t>Krisis-krisis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menentukan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karakter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partai</a:t>
            </a:r>
            <a:endParaRPr lang="en-US" dirty="0" smtClean="0">
              <a:latin typeface="Arial Narrow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pPr marL="508000" indent="-508000"/>
            <a:r>
              <a:rPr lang="en-US" sz="2700" b="1" dirty="0" smtClean="0">
                <a:solidFill>
                  <a:srgbClr val="FF0000"/>
                </a:solidFill>
              </a:rPr>
              <a:t>C. </a:t>
            </a:r>
            <a:r>
              <a:rPr lang="en-US" sz="2700" b="1" dirty="0" err="1" smtClean="0">
                <a:solidFill>
                  <a:srgbClr val="FF0000"/>
                </a:solidFill>
              </a:rPr>
              <a:t>Teori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</a:rPr>
              <a:t>Modernisasi</a:t>
            </a:r>
            <a:r>
              <a:rPr lang="en-US" sz="2700" b="1" dirty="0" smtClean="0">
                <a:solidFill>
                  <a:srgbClr val="FF0000"/>
                </a:solidFill>
              </a:rPr>
              <a:t> Dan Pembangunan </a:t>
            </a:r>
            <a:r>
              <a:rPr lang="en-US" sz="2700" b="1" dirty="0" err="1" smtClean="0">
                <a:solidFill>
                  <a:srgbClr val="FF0000"/>
                </a:solidFill>
              </a:rPr>
              <a:t>Politik</a:t>
            </a:r>
            <a:endParaRPr lang="en-US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90513" indent="-290513" algn="just"/>
            <a:endParaRPr lang="en-US" sz="2400" dirty="0" smtClean="0">
              <a:latin typeface="Arial Narrow" pitchFamily="34" charset="0"/>
            </a:endParaRPr>
          </a:p>
          <a:p>
            <a:pPr marL="290513" indent="-290513" algn="just"/>
            <a:r>
              <a:rPr lang="en-US" sz="2400" dirty="0" err="1" smtClean="0">
                <a:latin typeface="Arial Narrow" pitchFamily="34" charset="0"/>
              </a:rPr>
              <a:t>Respon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positif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modernisasi</a:t>
            </a:r>
            <a:r>
              <a:rPr lang="en-US" sz="2400" dirty="0" smtClean="0">
                <a:latin typeface="Arial Narrow" pitchFamily="34" charset="0"/>
              </a:rPr>
              <a:t>:  “</a:t>
            </a:r>
            <a:r>
              <a:rPr lang="en-US" sz="2400" dirty="0" err="1" smtClean="0">
                <a:latin typeface="Arial Narrow" pitchFamily="34" charset="0"/>
              </a:rPr>
              <a:t>terjadinya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peningkatan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dalam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hal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aliran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informasi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ekspansi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pasar-pasar</a:t>
            </a:r>
            <a:r>
              <a:rPr lang="en-US" sz="2400" dirty="0" smtClean="0">
                <a:latin typeface="Arial Narrow" pitchFamily="34" charset="0"/>
              </a:rPr>
              <a:t> internal, </a:t>
            </a:r>
            <a:r>
              <a:rPr lang="en-US" sz="2400" dirty="0" err="1" smtClean="0">
                <a:latin typeface="Arial Narrow" pitchFamily="34" charset="0"/>
              </a:rPr>
              <a:t>pertumbuhan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teknologi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ekspansi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jaringan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transportasi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terpenting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adalah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karena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terjadinya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peningkatan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mobilitas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spasial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maupun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sosial</a:t>
            </a:r>
            <a:r>
              <a:rPr lang="en-US" sz="2400" dirty="0" smtClean="0">
                <a:latin typeface="Arial Narrow" pitchFamily="34" charset="0"/>
              </a:rPr>
              <a:t>”(</a:t>
            </a:r>
            <a:r>
              <a:rPr lang="en-US" sz="2400" dirty="0" err="1" smtClean="0">
                <a:latin typeface="Arial Narrow" pitchFamily="34" charset="0"/>
              </a:rPr>
              <a:t>LaPalombara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Weiner1966: 20).</a:t>
            </a:r>
          </a:p>
          <a:p>
            <a:pPr marL="290513" indent="-290513" algn="just"/>
            <a:endParaRPr lang="en-US" sz="2400" dirty="0" smtClean="0">
              <a:latin typeface="Arial Narrow" pitchFamily="34" charset="0"/>
            </a:endParaRPr>
          </a:p>
          <a:p>
            <a:pPr marL="290513" indent="-290513" algn="just"/>
            <a:r>
              <a:rPr lang="en-US" sz="2400" dirty="0" err="1" smtClean="0">
                <a:latin typeface="Arial Narrow" pitchFamily="34" charset="0"/>
              </a:rPr>
              <a:t>Respon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negatif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modernisasi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eksternalitas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aktivitas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industri</a:t>
            </a:r>
            <a:r>
              <a:rPr lang="en-US" sz="2400" dirty="0" smtClean="0">
                <a:latin typeface="Arial Narrow" pitchFamily="34" charset="0"/>
              </a:rPr>
              <a:t> -</a:t>
            </a:r>
            <a:r>
              <a:rPr lang="en-US" sz="2400" dirty="0" err="1" smtClean="0">
                <a:latin typeface="Arial Narrow" pitchFamily="34" charset="0"/>
              </a:rPr>
              <a:t>seperti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ancaman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terhadap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lingkungan</a:t>
            </a:r>
            <a:r>
              <a:rPr lang="en-US" sz="2400" dirty="0" smtClean="0">
                <a:latin typeface="Arial Narrow" pitchFamily="34" charset="0"/>
              </a:rPr>
              <a:t> - </a:t>
            </a:r>
            <a:r>
              <a:rPr lang="en-US" sz="2400" dirty="0" err="1" smtClean="0">
                <a:latin typeface="Arial Narrow" pitchFamily="34" charset="0"/>
              </a:rPr>
              <a:t>mengantar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munculnya</a:t>
            </a:r>
            <a:r>
              <a:rPr lang="en-US" sz="2400" dirty="0" smtClean="0">
                <a:latin typeface="Arial Narrow" pitchFamily="34" charset="0"/>
              </a:rPr>
              <a:t> Greens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19800"/>
            <a:ext cx="8153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/>
              <a:t>Sumbe</a:t>
            </a:r>
            <a:r>
              <a:rPr lang="en-US" sz="1200" dirty="0" err="1" smtClean="0"/>
              <a:t>r</a:t>
            </a:r>
            <a:r>
              <a:rPr lang="en-US" sz="1200" dirty="0" smtClean="0"/>
              <a:t>:  </a:t>
            </a:r>
            <a:r>
              <a:rPr lang="en-US" sz="1200" dirty="0" err="1" smtClean="0"/>
              <a:t>Bibby</a:t>
            </a:r>
            <a:r>
              <a:rPr lang="en-US" sz="1200" dirty="0" smtClean="0"/>
              <a:t> (</a:t>
            </a:r>
            <a:r>
              <a:rPr lang="en-US" sz="1300" dirty="0" smtClean="0"/>
              <a:t>1992;6</a:t>
            </a:r>
            <a:r>
              <a:rPr lang="en-US" sz="1200" dirty="0" smtClean="0"/>
              <a:t>); Beck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Sarouf</a:t>
            </a:r>
            <a:r>
              <a:rPr lang="en-US" sz="1200" dirty="0" smtClean="0"/>
              <a:t> (1992:11), 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Pamungkas</a:t>
            </a:r>
            <a:r>
              <a:rPr lang="en-US" sz="1200" dirty="0"/>
              <a:t> </a:t>
            </a:r>
            <a:r>
              <a:rPr lang="en-US" sz="1200" dirty="0" smtClean="0"/>
              <a:t>(2011:15)</a:t>
            </a:r>
            <a:endParaRPr 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</TotalTime>
  <Words>431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Hakekat Partai Politik</vt:lpstr>
      <vt:lpstr>Mengapa Partai Politik?</vt:lpstr>
      <vt:lpstr>Apa Partai Politik?</vt:lpstr>
      <vt:lpstr>Asal Usul Partai Politik</vt:lpstr>
      <vt:lpstr>A. Teori Institusional</vt:lpstr>
      <vt:lpstr>Lahirnya Partai Politik Dari Dua Arah</vt:lpstr>
      <vt:lpstr>B. Teori Historis</vt:lpstr>
      <vt:lpstr>C. Teori Modernisasi Dan Pembangunan Politik</vt:lpstr>
      <vt:lpstr>Slide 9</vt:lpstr>
      <vt:lpstr>Functions of Party Politics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2013-03-17T20:13:03Z</dcterms:created>
  <dcterms:modified xsi:type="dcterms:W3CDTF">2013-03-18T05:52:06Z</dcterms:modified>
</cp:coreProperties>
</file>